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5" r:id="rId8"/>
    <p:sldId id="264" r:id="rId9"/>
    <p:sldId id="266" r:id="rId10"/>
    <p:sldId id="272" r:id="rId11"/>
    <p:sldId id="268" r:id="rId12"/>
    <p:sldId id="287" r:id="rId13"/>
    <p:sldId id="261" r:id="rId14"/>
    <p:sldId id="263" r:id="rId15"/>
    <p:sldId id="285" r:id="rId16"/>
    <p:sldId id="262" r:id="rId17"/>
    <p:sldId id="269" r:id="rId18"/>
    <p:sldId id="282" r:id="rId19"/>
    <p:sldId id="270" r:id="rId20"/>
    <p:sldId id="273" r:id="rId21"/>
    <p:sldId id="271" r:id="rId22"/>
    <p:sldId id="277" r:id="rId23"/>
    <p:sldId id="276" r:id="rId24"/>
    <p:sldId id="278" r:id="rId25"/>
    <p:sldId id="280" r:id="rId26"/>
    <p:sldId id="281" r:id="rId27"/>
    <p:sldId id="288" r:id="rId2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1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1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olo rettangolo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grpSp>
        <p:nvGrpSpPr>
          <p:cNvPr id="2" name="Gruppo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igura a mano libera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igura a mano libera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igura a mano libera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nettore 1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1D5F96C-CFC9-42B3-B2BB-7F052A845CD2}" type="datetimeFigureOut">
              <a:rPr lang="it-IT" smtClean="0"/>
              <a:pPr/>
              <a:t>17/09/2014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45578C9-B415-4111-B26F-C6A4D6A48E6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D5F96C-CFC9-42B3-B2BB-7F052A845CD2}" type="datetimeFigureOut">
              <a:rPr lang="it-IT" smtClean="0"/>
              <a:pPr/>
              <a:t>17/09/2014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5578C9-B415-4111-B26F-C6A4D6A48E6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D5F96C-CFC9-42B3-B2BB-7F052A845CD2}" type="datetimeFigureOut">
              <a:rPr lang="it-IT" smtClean="0"/>
              <a:pPr/>
              <a:t>17/09/2014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5578C9-B415-4111-B26F-C6A4D6A48E6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Gallone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Gallone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D5F96C-CFC9-42B3-B2BB-7F052A845CD2}" type="datetimeFigureOut">
              <a:rPr lang="it-IT" smtClean="0"/>
              <a:pPr/>
              <a:t>17/09/2014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5578C9-B415-4111-B26F-C6A4D6A48E6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Tito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D5F96C-CFC9-42B3-B2BB-7F052A845CD2}" type="datetimeFigureOut">
              <a:rPr lang="it-IT" smtClean="0"/>
              <a:pPr/>
              <a:t>17/09/2014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5578C9-B415-4111-B26F-C6A4D6A48E6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D5F96C-CFC9-42B3-B2BB-7F052A845CD2}" type="datetimeFigureOut">
              <a:rPr lang="it-IT" smtClean="0"/>
              <a:pPr/>
              <a:t>17/09/2014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5578C9-B415-4111-B26F-C6A4D6A48E6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D5F96C-CFC9-42B3-B2BB-7F052A845CD2}" type="datetimeFigureOut">
              <a:rPr lang="it-IT" smtClean="0"/>
              <a:pPr/>
              <a:t>17/09/2014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5578C9-B415-4111-B26F-C6A4D6A48E6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1D5F96C-CFC9-42B3-B2BB-7F052A845CD2}" type="datetimeFigureOut">
              <a:rPr lang="it-IT" smtClean="0"/>
              <a:pPr/>
              <a:t>17/09/2014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5578C9-B415-4111-B26F-C6A4D6A48E6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1D5F96C-CFC9-42B3-B2BB-7F052A845CD2}" type="datetimeFigureOut">
              <a:rPr lang="it-IT" smtClean="0"/>
              <a:pPr/>
              <a:t>17/09/2014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45578C9-B415-4111-B26F-C6A4D6A48E6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igura a mano libera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angolo rettangol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nettore 1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Gallone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Gallone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D5F96C-CFC9-42B3-B2BB-7F052A845CD2}" type="datetimeFigureOut">
              <a:rPr lang="it-IT" smtClean="0"/>
              <a:pPr/>
              <a:t>17/09/2014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5578C9-B415-4111-B26F-C6A4D6A48E6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D5F96C-CFC9-42B3-B2BB-7F052A845CD2}" type="datetimeFigureOut">
              <a:rPr lang="it-IT" smtClean="0"/>
              <a:pPr/>
              <a:t>17/09/2014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5578C9-B415-4111-B26F-C6A4D6A48E6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igura a mano libera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igura a mano libera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angolo rettango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nettore 1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1D5F96C-CFC9-42B3-B2BB-7F052A845CD2}" type="datetimeFigureOut">
              <a:rPr lang="it-IT" smtClean="0"/>
              <a:pPr/>
              <a:t>17/09/2014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45578C9-B415-4111-B26F-C6A4D6A48E63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La malattia ‘‘Dolore’’ e il diritto alla cura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4005064"/>
            <a:ext cx="6728792" cy="2304256"/>
          </a:xfrm>
        </p:spPr>
        <p:txBody>
          <a:bodyPr>
            <a:normAutofit lnSpcReduction="10000"/>
          </a:bodyPr>
          <a:lstStyle/>
          <a:p>
            <a:r>
              <a:rPr lang="it-IT" dirty="0" smtClean="0"/>
              <a:t>Associazione ‘Compagnia delle stelle’</a:t>
            </a:r>
          </a:p>
          <a:p>
            <a:r>
              <a:rPr lang="it-IT" dirty="0" smtClean="0"/>
              <a:t>17/09/2014</a:t>
            </a:r>
          </a:p>
          <a:p>
            <a:pPr algn="ctr"/>
            <a:endParaRPr lang="it-IT" dirty="0"/>
          </a:p>
          <a:p>
            <a:pPr algn="ctr"/>
            <a:endParaRPr lang="it-IT" dirty="0" smtClean="0"/>
          </a:p>
          <a:p>
            <a:r>
              <a:rPr lang="it-IT" dirty="0" smtClean="0">
                <a:solidFill>
                  <a:schemeClr val="tx1"/>
                </a:solidFill>
              </a:rPr>
              <a:t>Dott. A. Moschella</a:t>
            </a:r>
            <a:endParaRPr lang="it-I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15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Users\Moschella\Documents\Wondershare PDF Converter Pro\Nuovo documento 3\Nuovo documento 3_page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322" y="332656"/>
            <a:ext cx="4243472" cy="62002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48418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Users\Moschella\Documents\Wondershare PDF Converter Pro\Nuovo documento 3\Nuovo documento 3_page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55" y="404664"/>
            <a:ext cx="4917772" cy="38656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2" name="Rettangolo 1"/>
          <p:cNvSpPr/>
          <p:nvPr/>
        </p:nvSpPr>
        <p:spPr>
          <a:xfrm>
            <a:off x="2699792" y="4198304"/>
            <a:ext cx="6292574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                            RETI </a:t>
            </a:r>
            <a:r>
              <a:rPr lang="it-IT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TERRITORIALI </a:t>
            </a:r>
            <a:endParaRPr lang="it-IT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just"/>
            <a:r>
              <a:rPr lang="it-IT" sz="1600" dirty="0">
                <a:solidFill>
                  <a:srgbClr val="000000"/>
                </a:solidFill>
              </a:rPr>
              <a:t>La legge prevede l’istituzione di </a:t>
            </a:r>
            <a:r>
              <a:rPr lang="it-IT" sz="1600" i="1" dirty="0">
                <a:solidFill>
                  <a:srgbClr val="000000"/>
                </a:solidFill>
              </a:rPr>
              <a:t>due reti assistenziali distinte</a:t>
            </a:r>
            <a:r>
              <a:rPr lang="it-IT" sz="1600" dirty="0">
                <a:solidFill>
                  <a:srgbClr val="000000"/>
                </a:solidFill>
              </a:rPr>
              <a:t>. Una rete (di cui fanno parte gli </a:t>
            </a:r>
            <a:r>
              <a:rPr lang="it-IT" sz="1600" i="1" dirty="0" err="1">
                <a:solidFill>
                  <a:srgbClr val="000000"/>
                </a:solidFill>
              </a:rPr>
              <a:t>Hospice</a:t>
            </a:r>
            <a:r>
              <a:rPr lang="it-IT" sz="1600" dirty="0">
                <a:solidFill>
                  <a:srgbClr val="000000"/>
                </a:solidFill>
              </a:rPr>
              <a:t>) assicura l’applicazione delle cure palliative ai malati terminali, l’altra, di cui fanno parte </a:t>
            </a:r>
            <a:r>
              <a:rPr lang="it-IT" sz="1600" i="1" dirty="0">
                <a:solidFill>
                  <a:srgbClr val="000000"/>
                </a:solidFill>
              </a:rPr>
              <a:t>Centri e Ambulatori di Terapia del Dolore</a:t>
            </a:r>
            <a:r>
              <a:rPr lang="it-IT" sz="1600" dirty="0">
                <a:solidFill>
                  <a:srgbClr val="000000"/>
                </a:solidFill>
              </a:rPr>
              <a:t>, assicura l’assistenza ai pazienti con dolore cronico. Queste reti coinvolgono sia medici di base, che specialisti ospedalieri e algologi, al fine di garantire il miglior percorso di cure al paziente. 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85083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Users\Moschella\Documents\Wondershare PDF Converter Pro\Nuovo documento 3\Nuovo documento 3_page_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8824"/>
            <a:ext cx="5112568" cy="35283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2" name="Rettangolo 1"/>
          <p:cNvSpPr/>
          <p:nvPr/>
        </p:nvSpPr>
        <p:spPr>
          <a:xfrm>
            <a:off x="3923928" y="4077072"/>
            <a:ext cx="504056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MONITORAGGIO </a:t>
            </a:r>
            <a:r>
              <a:rPr lang="it-IT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DEL DOLORE </a:t>
            </a:r>
            <a:endParaRPr lang="it-IT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just"/>
            <a:r>
              <a:rPr lang="it-IT" sz="1600" dirty="0">
                <a:solidFill>
                  <a:srgbClr val="000000"/>
                </a:solidFill>
              </a:rPr>
              <a:t>I medici dovranno obbligatoriamente registrare sulla cartella clinica di ogni paziente </a:t>
            </a:r>
            <a:r>
              <a:rPr lang="it-IT" sz="1600" i="1" dirty="0">
                <a:solidFill>
                  <a:srgbClr val="000000"/>
                </a:solidFill>
              </a:rPr>
              <a:t>l’intensità del dolore </a:t>
            </a:r>
            <a:r>
              <a:rPr lang="it-IT" sz="1600" dirty="0">
                <a:solidFill>
                  <a:srgbClr val="000000"/>
                </a:solidFill>
              </a:rPr>
              <a:t>(dopo appropriata misurazione del dolore stesso) e la somministrazione di farmaci antalgici, con tanto di dosaggi e risultati di sollievo raggiunti. Ciò a tutti i livelli, sia ospedaliero che territoriale. 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403431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Users\Moschella\Documents\Wondershare PDF Converter Pro\Nuovo documento 3\Nuovo documento 3_page_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1309"/>
            <a:ext cx="4032448" cy="50739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2" name="Rettangolo 1"/>
          <p:cNvSpPr/>
          <p:nvPr/>
        </p:nvSpPr>
        <p:spPr>
          <a:xfrm>
            <a:off x="5148064" y="3429000"/>
            <a:ext cx="388843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ACCESSO SEMPLIFICATO 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AI                MEDICINALI </a:t>
            </a:r>
            <a:endParaRPr lang="it-IT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just"/>
            <a:r>
              <a:rPr lang="it-IT" sz="1600" dirty="0">
                <a:solidFill>
                  <a:srgbClr val="000000"/>
                </a:solidFill>
              </a:rPr>
              <a:t>La nuova legge semplifica la </a:t>
            </a:r>
            <a:r>
              <a:rPr lang="it-IT" sz="1600" i="1" dirty="0">
                <a:solidFill>
                  <a:srgbClr val="000000"/>
                </a:solidFill>
              </a:rPr>
              <a:t>prescrizione dei medicinali </a:t>
            </a:r>
            <a:r>
              <a:rPr lang="it-IT" sz="1600" dirty="0">
                <a:solidFill>
                  <a:srgbClr val="000000"/>
                </a:solidFill>
              </a:rPr>
              <a:t>per il trattamento dei pazienti affetti da dolore severo. Per la prescrizione dei farmaci oppioidi, tutti i medici dipendenti del Servizio Sanitario Nazionale potranno utilizzare, quindi, il </a:t>
            </a:r>
            <a:r>
              <a:rPr lang="it-IT" sz="1600" i="1" dirty="0">
                <a:solidFill>
                  <a:srgbClr val="000000"/>
                </a:solidFill>
              </a:rPr>
              <a:t>normale ricettario</a:t>
            </a:r>
            <a:r>
              <a:rPr lang="it-IT" sz="1600" dirty="0">
                <a:solidFill>
                  <a:srgbClr val="000000"/>
                </a:solidFill>
              </a:rPr>
              <a:t>, senza dover più ricorrere al ricettario speciale. 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317127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971600" y="692696"/>
            <a:ext cx="72008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1200" dirty="0">
              <a:solidFill>
                <a:srgbClr val="000000"/>
              </a:solidFill>
              <a:latin typeface="Calibri"/>
            </a:endParaRPr>
          </a:p>
          <a:p>
            <a:r>
              <a:rPr lang="it-IT" sz="2400" dirty="0"/>
              <a:t>Il termine 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</a:rPr>
              <a:t>DOLORE</a:t>
            </a:r>
            <a:r>
              <a:rPr lang="it-IT" sz="2400" dirty="0"/>
              <a:t> ha avuto nel tempo molte connotazioni. </a:t>
            </a:r>
          </a:p>
          <a:p>
            <a:r>
              <a:rPr lang="it-IT" sz="2400" dirty="0"/>
              <a:t>La </a:t>
            </a:r>
            <a:r>
              <a:rPr lang="it-IT" sz="2400" i="1" dirty="0" smtClean="0"/>
              <a:t>IASP</a:t>
            </a:r>
            <a:r>
              <a:rPr lang="it-IT" sz="2400" dirty="0" smtClean="0"/>
              <a:t> (</a:t>
            </a:r>
            <a:r>
              <a:rPr lang="it-IT" sz="2400" dirty="0" err="1" smtClean="0"/>
              <a:t>Interational</a:t>
            </a:r>
            <a:r>
              <a:rPr lang="it-IT" sz="2400" dirty="0" smtClean="0"/>
              <a:t> </a:t>
            </a:r>
            <a:r>
              <a:rPr lang="it-IT" sz="2400" dirty="0" err="1"/>
              <a:t>Association</a:t>
            </a:r>
            <a:r>
              <a:rPr lang="it-IT" sz="2400" dirty="0"/>
              <a:t> for the </a:t>
            </a:r>
            <a:r>
              <a:rPr lang="it-IT" sz="2400" dirty="0" err="1"/>
              <a:t>Study</a:t>
            </a:r>
            <a:r>
              <a:rPr lang="it-IT" sz="2400" dirty="0"/>
              <a:t> of </a:t>
            </a:r>
            <a:r>
              <a:rPr lang="it-IT" sz="2400" dirty="0" err="1" smtClean="0"/>
              <a:t>Pain</a:t>
            </a:r>
            <a:r>
              <a:rPr lang="it-IT" sz="2400" dirty="0" smtClean="0"/>
              <a:t>) nel </a:t>
            </a:r>
            <a:r>
              <a:rPr lang="it-IT" sz="2400" dirty="0"/>
              <a:t>1986 ha dato questa definizione: </a:t>
            </a:r>
          </a:p>
          <a:p>
            <a:endParaRPr lang="it-IT" sz="2400" dirty="0" smtClean="0">
              <a:solidFill>
                <a:srgbClr val="FF0000"/>
              </a:solidFill>
            </a:endParaRPr>
          </a:p>
          <a:p>
            <a:r>
              <a:rPr lang="it-IT" sz="2400" b="1" dirty="0" smtClean="0">
                <a:solidFill>
                  <a:schemeClr val="accent1">
                    <a:lumMod val="75000"/>
                  </a:schemeClr>
                </a:solidFill>
              </a:rPr>
              <a:t>DOLORE</a:t>
            </a: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</a:rPr>
              <a:t>= Esperienza 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</a:rPr>
              <a:t>sensoriale ed emotiva poco piacevole che è associata ad un reale o potenziale danno ai </a:t>
            </a: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</a:rPr>
              <a:t>tessuti, o 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</a:rPr>
              <a:t>descritta in termini di questo danno. </a:t>
            </a:r>
          </a:p>
          <a:p>
            <a:endParaRPr lang="it-IT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it-IT" sz="2400" dirty="0" smtClean="0"/>
              <a:t>E</a:t>
            </a:r>
            <a:r>
              <a:rPr lang="it-IT" sz="2400" dirty="0"/>
              <a:t>’ sempre un’ esperienza soggettiva ed ogni sua valutazione non </a:t>
            </a:r>
            <a:r>
              <a:rPr lang="it-IT" sz="2400" dirty="0" smtClean="0"/>
              <a:t>può </a:t>
            </a:r>
            <a:r>
              <a:rPr lang="it-IT" sz="2400" dirty="0"/>
              <a:t>prescindere dal modo in cui il Pz percepisce ed affronta il </a:t>
            </a:r>
            <a:r>
              <a:rPr lang="it-IT" sz="2400" dirty="0" smtClean="0"/>
              <a:t>dolore </a:t>
            </a:r>
            <a:endParaRPr lang="it-IT" sz="24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1211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719572" y="260648"/>
            <a:ext cx="770485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1200" dirty="0">
              <a:solidFill>
                <a:srgbClr val="000000"/>
              </a:solidFill>
              <a:latin typeface="Calibri"/>
            </a:endParaRPr>
          </a:p>
          <a:p>
            <a:r>
              <a:rPr lang="it-IT" sz="28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CLASSIFICAZIONE DEL DOLORE </a:t>
            </a:r>
            <a:endParaRPr lang="it-IT" sz="28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endParaRPr lang="it-IT" sz="1600" dirty="0" smtClean="0"/>
          </a:p>
          <a:p>
            <a:r>
              <a:rPr lang="it-IT" sz="1600" dirty="0" smtClean="0"/>
              <a:t>Componenti </a:t>
            </a:r>
            <a:r>
              <a:rPr lang="it-IT" sz="1600" dirty="0"/>
              <a:t>che caratterizzano il dolore sono: </a:t>
            </a:r>
          </a:p>
          <a:p>
            <a:r>
              <a:rPr lang="it-IT" sz="1600" dirty="0" smtClean="0"/>
              <a:t> </a:t>
            </a:r>
            <a:endParaRPr lang="it-IT" sz="1600" dirty="0"/>
          </a:p>
          <a:p>
            <a:endParaRPr lang="it-IT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DOLORE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NOCICETTIVO 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SOMATICO </a:t>
            </a:r>
            <a:r>
              <a:rPr lang="it-IT" dirty="0" smtClean="0"/>
              <a:t>e 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VISCERALE </a:t>
            </a:r>
          </a:p>
          <a:p>
            <a:endParaRPr lang="it-IT" sz="1600" dirty="0"/>
          </a:p>
          <a:p>
            <a:r>
              <a:rPr lang="it-IT" sz="1600" dirty="0" smtClean="0"/>
              <a:t>In esso vengono attivati </a:t>
            </a:r>
            <a:r>
              <a:rPr lang="it-IT" sz="1600" i="1" dirty="0" smtClean="0"/>
              <a:t>specifici recettori-nocicettori </a:t>
            </a:r>
            <a:r>
              <a:rPr lang="it-IT" sz="1600" dirty="0" smtClean="0"/>
              <a:t>a livello delle strutture somatiche e viscerali. Nel primo caso si ha una sensazione molesta acuta, continua, pulsante, lancinante (D.SOMATICO) </a:t>
            </a:r>
          </a:p>
          <a:p>
            <a:r>
              <a:rPr lang="it-IT" sz="1600" dirty="0" smtClean="0"/>
              <a:t>Nel secondo caso si ha una sensazione dolorosa mal localizzata, profonda, sorda, riferita anche ad aree distanti (D.VISCERALE) </a:t>
            </a:r>
          </a:p>
          <a:p>
            <a:endParaRPr lang="it-IT" sz="1600" dirty="0" smtClean="0"/>
          </a:p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DOLORE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NEUROPATICO </a:t>
            </a:r>
            <a:endParaRPr lang="it-IT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it-IT" sz="1600" dirty="0"/>
          </a:p>
          <a:p>
            <a:r>
              <a:rPr lang="it-IT" sz="1600" dirty="0"/>
              <a:t>Deriva da un </a:t>
            </a:r>
            <a:r>
              <a:rPr lang="it-IT" sz="1600" i="1" dirty="0"/>
              <a:t>danno del tessuto nervoso periferico o centrale</a:t>
            </a:r>
            <a:r>
              <a:rPr lang="it-IT" sz="1600" dirty="0"/>
              <a:t>, che provoca stimolazioni nervose croniche ed </a:t>
            </a:r>
            <a:r>
              <a:rPr lang="it-IT" sz="1600" dirty="0" err="1" smtClean="0"/>
              <a:t>automantenute</a:t>
            </a:r>
            <a:r>
              <a:rPr lang="it-IT" sz="1600" dirty="0"/>
              <a:t>, che esitano in alterate risposte dei neuroni </a:t>
            </a:r>
            <a:r>
              <a:rPr lang="it-IT" sz="1600" dirty="0" err="1" smtClean="0"/>
              <a:t>somatosensoriali</a:t>
            </a:r>
            <a:r>
              <a:rPr lang="it-IT" sz="1600" dirty="0" smtClean="0"/>
              <a:t>. E’ </a:t>
            </a:r>
            <a:r>
              <a:rPr lang="it-IT" sz="1600" dirty="0"/>
              <a:t>un dolore urente, parossistico, a scossa elettrica e </a:t>
            </a:r>
            <a:r>
              <a:rPr lang="it-IT" sz="1600" dirty="0" smtClean="0"/>
              <a:t>può </a:t>
            </a:r>
            <a:r>
              <a:rPr lang="it-IT" sz="1600" dirty="0"/>
              <a:t>essere associato a parestesia, </a:t>
            </a:r>
            <a:r>
              <a:rPr lang="it-IT" sz="1600" dirty="0" err="1" smtClean="0"/>
              <a:t>allodinia</a:t>
            </a:r>
            <a:r>
              <a:rPr lang="it-IT" sz="1600" dirty="0" smtClean="0"/>
              <a:t> </a:t>
            </a:r>
            <a:r>
              <a:rPr lang="it-IT" sz="1600" dirty="0"/>
              <a:t>o iperalgesia.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8159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539552" y="936010"/>
            <a:ext cx="806489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1200" dirty="0">
              <a:solidFill>
                <a:srgbClr val="000000"/>
              </a:solidFill>
              <a:latin typeface="Calibri"/>
            </a:endParaRPr>
          </a:p>
          <a:p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IL TIMING </a:t>
            </a:r>
            <a:endParaRPr lang="it-IT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it-IT" b="1" dirty="0" smtClean="0"/>
          </a:p>
          <a:p>
            <a:r>
              <a:rPr lang="it-IT" sz="1600" dirty="0" smtClean="0">
                <a:solidFill>
                  <a:schemeClr val="accent1">
                    <a:lumMod val="75000"/>
                  </a:schemeClr>
                </a:solidFill>
              </a:rPr>
              <a:t>DOLORE 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ACUTO</a:t>
            </a:r>
            <a:r>
              <a:rPr lang="it-IT" sz="1600" dirty="0"/>
              <a:t>: Dolore finalizzato ad allertare il corpo sulla presenza di stimoli pericolosi o potenzialmente tali, presenti nell’ambiente o nell’organismo stesso (è un sintomo </a:t>
            </a:r>
            <a:r>
              <a:rPr lang="it-IT" sz="1600" b="1" dirty="0"/>
              <a:t>utile</a:t>
            </a:r>
            <a:r>
              <a:rPr lang="it-IT" sz="1600" dirty="0" smtClean="0"/>
              <a:t>).</a:t>
            </a:r>
          </a:p>
          <a:p>
            <a:endParaRPr lang="it-IT" sz="1600" dirty="0" smtClean="0"/>
          </a:p>
          <a:p>
            <a:r>
              <a:rPr lang="it-IT" sz="1600" dirty="0" smtClean="0">
                <a:solidFill>
                  <a:schemeClr val="accent1">
                    <a:lumMod val="75000"/>
                  </a:schemeClr>
                </a:solidFill>
              </a:rPr>
              <a:t>DOLORE 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CRONICO</a:t>
            </a:r>
            <a:r>
              <a:rPr lang="it-IT" sz="1600" dirty="0"/>
              <a:t>: Ad esordio meno definito nel tempo, di durata superiore a tre mesi, la sua presenza continua comporta l’instaurarsi di un circolo vizioso di depressione, ansia ed altri stimoli </a:t>
            </a:r>
            <a:r>
              <a:rPr lang="it-IT" sz="1600" dirty="0" err="1"/>
              <a:t>emotivi.Diviene</a:t>
            </a:r>
            <a:r>
              <a:rPr lang="it-IT" sz="1600" dirty="0"/>
              <a:t> una sindrome autonoma che inficia gravemente la vita di relazione e gli aspetti fisiologici e sociali caratteristici della persona (è un sintomo </a:t>
            </a:r>
            <a:r>
              <a:rPr lang="it-IT" sz="1600" b="1" dirty="0"/>
              <a:t>inutile</a:t>
            </a:r>
            <a:r>
              <a:rPr lang="it-IT" sz="1600" dirty="0"/>
              <a:t>). </a:t>
            </a:r>
            <a:endParaRPr lang="it-IT" sz="1600" dirty="0" smtClean="0"/>
          </a:p>
          <a:p>
            <a:endParaRPr lang="it-IT" sz="1600" b="1" dirty="0"/>
          </a:p>
          <a:p>
            <a:r>
              <a:rPr lang="it-IT" sz="1600" dirty="0" smtClean="0">
                <a:solidFill>
                  <a:schemeClr val="accent1">
                    <a:lumMod val="75000"/>
                  </a:schemeClr>
                </a:solidFill>
              </a:rPr>
              <a:t>SEDE 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DI INSORGENZA </a:t>
            </a:r>
            <a:r>
              <a:rPr lang="it-IT" sz="1600" dirty="0" smtClean="0"/>
              <a:t>basata </a:t>
            </a:r>
            <a:r>
              <a:rPr lang="it-IT" sz="1600" dirty="0"/>
              <a:t>sulla localizzazione della sensazione dolorosa avvertita dal Pz. </a:t>
            </a:r>
            <a:endParaRPr lang="it-IT" sz="1600" dirty="0" smtClean="0"/>
          </a:p>
          <a:p>
            <a:endParaRPr lang="it-IT" sz="1600" b="1" dirty="0"/>
          </a:p>
          <a:p>
            <a:r>
              <a:rPr lang="it-IT" sz="1600" dirty="0" smtClean="0">
                <a:solidFill>
                  <a:schemeClr val="accent1">
                    <a:lumMod val="75000"/>
                  </a:schemeClr>
                </a:solidFill>
              </a:rPr>
              <a:t>EZIOLOGIA</a:t>
            </a:r>
            <a:r>
              <a:rPr lang="it-IT" sz="1600" dirty="0"/>
              <a:t>: In base alla patologia che lo </a:t>
            </a:r>
            <a:r>
              <a:rPr lang="it-IT" sz="1600" dirty="0" smtClean="0"/>
              <a:t>determina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247503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467544" y="188640"/>
            <a:ext cx="8208912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1200" dirty="0">
              <a:solidFill>
                <a:srgbClr val="000000"/>
              </a:solidFill>
              <a:latin typeface="Calibri"/>
            </a:endParaRPr>
          </a:p>
          <a:p>
            <a:r>
              <a:rPr lang="it-IT" sz="28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LE VIE DEL DOLORE </a:t>
            </a:r>
            <a:endParaRPr lang="it-IT" sz="2800" b="1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endParaRPr lang="it-IT" sz="2800" dirty="0">
              <a:latin typeface="Calibri"/>
            </a:endParaRPr>
          </a:p>
          <a:p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NOCICETTOR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it-IT" sz="1600" dirty="0"/>
              <a:t>: sono terminazioni libere situate alla giunzione </a:t>
            </a:r>
            <a:r>
              <a:rPr lang="it-IT" sz="1600" dirty="0" err="1"/>
              <a:t>dermo</a:t>
            </a:r>
            <a:r>
              <a:rPr lang="it-IT" sz="1600" dirty="0"/>
              <a:t>-epidermica</a:t>
            </a:r>
            <a:r>
              <a:rPr lang="it-IT" sz="1600" dirty="0" smtClean="0"/>
              <a:t>.</a:t>
            </a:r>
          </a:p>
          <a:p>
            <a:r>
              <a:rPr lang="it-IT" sz="1600" dirty="0" smtClean="0"/>
              <a:t> </a:t>
            </a:r>
            <a:endParaRPr lang="it-IT" sz="1600" dirty="0"/>
          </a:p>
          <a:p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UNIMODALI</a:t>
            </a:r>
            <a:r>
              <a:rPr lang="it-IT" sz="1600" dirty="0"/>
              <a:t>: eccitabili da stimoli meccanici ad alta intensità, hanno campo recettoriale </a:t>
            </a:r>
            <a:r>
              <a:rPr lang="it-IT" sz="1600" dirty="0" smtClean="0"/>
              <a:t>piccolo.</a:t>
            </a:r>
          </a:p>
          <a:p>
            <a:r>
              <a:rPr lang="it-IT" sz="1600" dirty="0" smtClean="0"/>
              <a:t> </a:t>
            </a:r>
            <a:endParaRPr lang="it-IT" sz="1600" dirty="0"/>
          </a:p>
          <a:p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POLIMODALI</a:t>
            </a:r>
            <a:r>
              <a:rPr lang="it-IT" sz="1600" dirty="0"/>
              <a:t>: eccitabili da stimolazioni </a:t>
            </a:r>
            <a:r>
              <a:rPr lang="it-IT" sz="1600" dirty="0" smtClean="0"/>
              <a:t>termiche, meccaniche</a:t>
            </a:r>
            <a:r>
              <a:rPr lang="it-IT" sz="1600" dirty="0"/>
              <a:t>, chimiche, hanno campo </a:t>
            </a:r>
            <a:r>
              <a:rPr lang="it-IT" sz="1600" dirty="0" smtClean="0"/>
              <a:t>recettoriale </a:t>
            </a:r>
            <a:r>
              <a:rPr lang="it-IT" sz="1600" dirty="0"/>
              <a:t>ampio</a:t>
            </a:r>
            <a:r>
              <a:rPr lang="it-IT" sz="1600" dirty="0" smtClean="0"/>
              <a:t>.</a:t>
            </a:r>
          </a:p>
          <a:p>
            <a:r>
              <a:rPr lang="it-IT" sz="1600" dirty="0" smtClean="0"/>
              <a:t> </a:t>
            </a:r>
            <a:endParaRPr lang="it-IT" sz="1600" dirty="0"/>
          </a:p>
          <a:p>
            <a:r>
              <a:rPr lang="it-IT" sz="1600" dirty="0"/>
              <a:t>Sono correlati a </a:t>
            </a:r>
            <a:r>
              <a:rPr lang="it-IT" sz="1600" i="1" dirty="0"/>
              <a:t>fibre scarsamente </a:t>
            </a:r>
            <a:r>
              <a:rPr lang="it-IT" sz="1600" i="1" dirty="0" err="1"/>
              <a:t>mielinizzate</a:t>
            </a:r>
            <a:r>
              <a:rPr lang="it-IT" sz="1600" i="1" dirty="0"/>
              <a:t> o </a:t>
            </a:r>
            <a:r>
              <a:rPr lang="it-IT" sz="1600" i="1" dirty="0" err="1"/>
              <a:t>amieliniche</a:t>
            </a:r>
            <a:r>
              <a:rPr lang="it-IT" sz="1600" i="1" dirty="0"/>
              <a:t> </a:t>
            </a:r>
            <a:r>
              <a:rPr lang="it-IT" sz="1600" dirty="0"/>
              <a:t>(</a:t>
            </a:r>
            <a:r>
              <a:rPr lang="it-IT" sz="1600" dirty="0" err="1"/>
              <a:t>Adelta</a:t>
            </a:r>
            <a:r>
              <a:rPr lang="it-IT" sz="1600" dirty="0"/>
              <a:t> e C) che sono </a:t>
            </a:r>
            <a:r>
              <a:rPr lang="it-IT" sz="1600" dirty="0" smtClean="0"/>
              <a:t>prolungamenti </a:t>
            </a:r>
            <a:r>
              <a:rPr lang="it-IT" sz="1600" dirty="0"/>
              <a:t>dei neuroni sensitivi il cui corpo cellulare è nel ganglio delle radici </a:t>
            </a:r>
            <a:r>
              <a:rPr lang="it-IT" sz="1600" dirty="0" smtClean="0"/>
              <a:t>sensitive. Dal </a:t>
            </a:r>
            <a:r>
              <a:rPr lang="it-IT" sz="1600" dirty="0"/>
              <a:t>corpo cellulare l’assone a T forma un prolungamento centrifugo (o </a:t>
            </a:r>
            <a:r>
              <a:rPr lang="it-IT" sz="1600" dirty="0" smtClean="0"/>
              <a:t>periferico</a:t>
            </a:r>
            <a:r>
              <a:rPr lang="it-IT" sz="1600" dirty="0"/>
              <a:t>) che viaggia nel nervo periferico ed un prolungamento </a:t>
            </a:r>
            <a:r>
              <a:rPr lang="it-IT" sz="1600" dirty="0" smtClean="0"/>
              <a:t>centripeto </a:t>
            </a:r>
            <a:r>
              <a:rPr lang="it-IT" sz="1600" dirty="0"/>
              <a:t>(o centrale) </a:t>
            </a:r>
            <a:r>
              <a:rPr lang="it-IT" sz="1600" dirty="0" smtClean="0"/>
              <a:t>che </a:t>
            </a:r>
            <a:r>
              <a:rPr lang="it-IT" sz="1600" dirty="0"/>
              <a:t>viaggia nel corno posteriore del midollo spinale. Qui si trova il secondo neurone </a:t>
            </a:r>
            <a:r>
              <a:rPr lang="it-IT" sz="1600" dirty="0" smtClean="0"/>
              <a:t>della </a:t>
            </a:r>
            <a:r>
              <a:rPr lang="it-IT" sz="1600" dirty="0"/>
              <a:t>via nocicettiva. </a:t>
            </a:r>
          </a:p>
          <a:p>
            <a:r>
              <a:rPr lang="it-IT" sz="1600" dirty="0"/>
              <a:t>Attraverso il </a:t>
            </a:r>
            <a:r>
              <a:rPr lang="it-IT" sz="1600" i="1" dirty="0"/>
              <a:t>fascio spino talamico </a:t>
            </a:r>
            <a:r>
              <a:rPr lang="it-IT" sz="1600" dirty="0"/>
              <a:t>e la </a:t>
            </a:r>
            <a:r>
              <a:rPr lang="it-IT" sz="1600" i="1" dirty="0"/>
              <a:t>via </a:t>
            </a:r>
            <a:r>
              <a:rPr lang="it-IT" sz="1600" i="1" dirty="0" err="1"/>
              <a:t>lemniscale</a:t>
            </a:r>
            <a:r>
              <a:rPr lang="it-IT" sz="1600" i="1" dirty="0"/>
              <a:t> </a:t>
            </a:r>
            <a:r>
              <a:rPr lang="it-IT" sz="1600" dirty="0"/>
              <a:t>l’informazione nocicettiva viene </a:t>
            </a:r>
            <a:r>
              <a:rPr lang="it-IT" sz="1600" dirty="0" smtClean="0"/>
              <a:t>trasmessa </a:t>
            </a:r>
            <a:r>
              <a:rPr lang="it-IT" sz="1600" dirty="0"/>
              <a:t>alle </a:t>
            </a:r>
            <a:r>
              <a:rPr lang="it-IT" sz="1600" i="1" dirty="0"/>
              <a:t>strutture superiori (talamo) </a:t>
            </a:r>
            <a:r>
              <a:rPr lang="it-IT" sz="1600" dirty="0"/>
              <a:t>e da qui alla </a:t>
            </a:r>
            <a:r>
              <a:rPr lang="it-IT" sz="1600" i="1" dirty="0"/>
              <a:t>corteccia </a:t>
            </a:r>
            <a:r>
              <a:rPr lang="it-IT" sz="1600" i="1" dirty="0" err="1" smtClean="0"/>
              <a:t>somatosensoriale</a:t>
            </a:r>
            <a:r>
              <a:rPr lang="it-IT" sz="1600" i="1" dirty="0" smtClean="0"/>
              <a:t> </a:t>
            </a:r>
            <a:endParaRPr lang="it-IT" sz="1600" i="1" dirty="0"/>
          </a:p>
        </p:txBody>
      </p:sp>
    </p:spTree>
    <p:extLst>
      <p:ext uri="{BB962C8B-B14F-4D97-AF65-F5344CB8AC3E}">
        <p14:creationId xmlns:p14="http://schemas.microsoft.com/office/powerpoint/2010/main" val="62867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043608" y="476672"/>
            <a:ext cx="7056784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i="0" u="none" strike="noStrike" baseline="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Nocicezione</a:t>
            </a:r>
          </a:p>
          <a:p>
            <a:endParaRPr lang="it-IT" sz="2400" i="0" u="none" strike="noStrike" baseline="0" dirty="0" smtClean="0">
              <a:solidFill>
                <a:srgbClr val="FF0000"/>
              </a:solidFill>
            </a:endParaRPr>
          </a:p>
          <a:p>
            <a:r>
              <a:rPr lang="it-IT" sz="1600" i="0" u="none" strike="noStrike" baseline="0" dirty="0" smtClean="0">
                <a:solidFill>
                  <a:schemeClr val="accent1">
                    <a:lumMod val="75000"/>
                  </a:schemeClr>
                </a:solidFill>
              </a:rPr>
              <a:t>1. Trasduzione</a:t>
            </a:r>
            <a:r>
              <a:rPr lang="it-IT" sz="1600" i="0" u="none" strike="noStrike" baseline="0" dirty="0" smtClean="0"/>
              <a:t>:</a:t>
            </a:r>
          </a:p>
          <a:p>
            <a:r>
              <a:rPr lang="it-IT" sz="1600" i="0" u="none" strike="noStrike" baseline="0" dirty="0" smtClean="0"/>
              <a:t>attivazione del nocicettore, per cui</a:t>
            </a:r>
            <a:r>
              <a:rPr lang="it-IT" sz="1600" i="0" u="none" strike="noStrike" dirty="0" smtClean="0"/>
              <a:t> </a:t>
            </a:r>
            <a:r>
              <a:rPr lang="it-IT" sz="1600" i="0" u="none" strike="noStrike" baseline="0" dirty="0" smtClean="0"/>
              <a:t>uno stimolo nocicettivo           (chimico,</a:t>
            </a:r>
            <a:r>
              <a:rPr lang="it-IT" sz="1600" i="0" u="none" strike="noStrike" dirty="0" smtClean="0"/>
              <a:t> </a:t>
            </a:r>
            <a:r>
              <a:rPr lang="it-IT" sz="1600" i="0" u="none" strike="noStrike" baseline="0" dirty="0" smtClean="0"/>
              <a:t>meccanico o termico) viene convertito</a:t>
            </a:r>
            <a:r>
              <a:rPr lang="it-IT" sz="1600" i="0" u="none" strike="noStrike" dirty="0" smtClean="0"/>
              <a:t> </a:t>
            </a:r>
            <a:r>
              <a:rPr lang="it-IT" sz="1600" i="0" u="none" strike="noStrike" baseline="0" dirty="0" smtClean="0"/>
              <a:t>in un impulso nervoso (elettrochimico)</a:t>
            </a:r>
          </a:p>
          <a:p>
            <a:endParaRPr lang="it-IT" sz="1600" i="0" u="none" strike="noStrike" baseline="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it-IT" sz="1600" i="0" u="none" strike="noStrike" baseline="0" dirty="0" smtClean="0">
                <a:solidFill>
                  <a:schemeClr val="accent1">
                    <a:lumMod val="75000"/>
                  </a:schemeClr>
                </a:solidFill>
              </a:rPr>
              <a:t>2. Trasmissione</a:t>
            </a:r>
            <a:r>
              <a:rPr lang="it-IT" sz="1600" i="0" u="none" strike="noStrike" baseline="0" dirty="0" smtClean="0"/>
              <a:t>:</a:t>
            </a:r>
          </a:p>
          <a:p>
            <a:r>
              <a:rPr lang="it-IT" sz="1600" i="0" u="none" strike="noStrike" baseline="0" dirty="0" smtClean="0"/>
              <a:t>trasmissione dell'informazione, sotto</a:t>
            </a:r>
            <a:r>
              <a:rPr lang="it-IT" sz="1600" i="0" u="none" strike="noStrike" dirty="0" smtClean="0"/>
              <a:t> </a:t>
            </a:r>
            <a:r>
              <a:rPr lang="it-IT" sz="1600" i="0" u="none" strike="noStrike" baseline="0" dirty="0" smtClean="0"/>
              <a:t>forma di potenziali d'azione, alle</a:t>
            </a:r>
            <a:r>
              <a:rPr lang="it-IT" sz="1600" i="0" u="none" strike="noStrike" dirty="0" smtClean="0"/>
              <a:t> </a:t>
            </a:r>
            <a:r>
              <a:rPr lang="it-IT" sz="1600" i="0" u="none" strike="noStrike" baseline="0" dirty="0" smtClean="0"/>
              <a:t>strutture del SNC deputate</a:t>
            </a:r>
            <a:r>
              <a:rPr lang="it-IT" sz="1600" i="0" u="none" strike="noStrike" dirty="0" smtClean="0"/>
              <a:t> </a:t>
            </a:r>
            <a:r>
              <a:rPr lang="it-IT" sz="1600" i="0" u="none" strike="noStrike" baseline="0" dirty="0" smtClean="0"/>
              <a:t>all'elaborazione della sensazione</a:t>
            </a:r>
            <a:r>
              <a:rPr lang="it-IT" sz="1600" i="0" u="none" strike="noStrike" dirty="0" smtClean="0"/>
              <a:t> </a:t>
            </a:r>
            <a:r>
              <a:rPr lang="it-IT" sz="1600" dirty="0"/>
              <a:t>d</a:t>
            </a:r>
            <a:r>
              <a:rPr lang="it-IT" sz="1600" i="0" u="none" strike="noStrike" baseline="0" dirty="0" smtClean="0"/>
              <a:t>olorosa </a:t>
            </a:r>
          </a:p>
          <a:p>
            <a:pPr lvl="0"/>
            <a:endParaRPr lang="it-IT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it-IT" sz="1600" dirty="0" smtClean="0">
                <a:solidFill>
                  <a:schemeClr val="accent1">
                    <a:lumMod val="75000"/>
                  </a:schemeClr>
                </a:solidFill>
              </a:rPr>
              <a:t>3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. Modulazione</a:t>
            </a:r>
            <a:r>
              <a:rPr lang="it-IT" sz="1600" dirty="0"/>
              <a:t>:</a:t>
            </a:r>
          </a:p>
          <a:p>
            <a:pPr lvl="0"/>
            <a:r>
              <a:rPr lang="it-IT" sz="1600" dirty="0"/>
              <a:t>attività neurologica di </a:t>
            </a:r>
            <a:r>
              <a:rPr lang="it-IT" sz="1600" dirty="0" smtClean="0"/>
              <a:t>controllo dei </a:t>
            </a:r>
            <a:r>
              <a:rPr lang="it-IT" sz="1600" dirty="0"/>
              <a:t>neuroni di trasmissione del</a:t>
            </a:r>
          </a:p>
          <a:p>
            <a:pPr lvl="0"/>
            <a:r>
              <a:rPr lang="it-IT" sz="1600" dirty="0"/>
              <a:t>dolore</a:t>
            </a:r>
          </a:p>
          <a:p>
            <a:pPr lvl="0"/>
            <a:endParaRPr lang="it-IT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it-IT" sz="1600" dirty="0" smtClean="0">
                <a:solidFill>
                  <a:schemeClr val="accent1">
                    <a:lumMod val="75000"/>
                  </a:schemeClr>
                </a:solidFill>
              </a:rPr>
              <a:t>4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. Percezione</a:t>
            </a:r>
            <a:r>
              <a:rPr lang="it-IT" sz="1600" dirty="0"/>
              <a:t>:</a:t>
            </a:r>
          </a:p>
          <a:p>
            <a:pPr lvl="0"/>
            <a:r>
              <a:rPr lang="it-IT" sz="1600" dirty="0"/>
              <a:t>sperimentazione della </a:t>
            </a:r>
            <a:r>
              <a:rPr lang="it-IT" sz="1600" dirty="0" smtClean="0"/>
              <a:t>sensazione soggettiva </a:t>
            </a:r>
            <a:r>
              <a:rPr lang="it-IT" sz="1600" dirty="0"/>
              <a:t>ed emotiva;</a:t>
            </a:r>
          </a:p>
          <a:p>
            <a:pPr lvl="0"/>
            <a:r>
              <a:rPr lang="it-IT" sz="1600" dirty="0"/>
              <a:t>evento terminale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5398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88" y="188640"/>
            <a:ext cx="7416824" cy="557626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452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084" y="314578"/>
            <a:ext cx="7399833" cy="554955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14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504" y="188640"/>
            <a:ext cx="5456992" cy="612068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336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Users\Moschella\Desktop\mappa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09" y="692696"/>
            <a:ext cx="7457989" cy="5284438"/>
          </a:xfrm>
          <a:prstGeom prst="rect">
            <a:avLst/>
          </a:prstGeom>
          <a:noFill/>
          <a:effectLst/>
          <a:scene3d>
            <a:camera prst="perspectiveAbove" fov="900000">
              <a:rot lat="21292167" lon="21003381" rev="27306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06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683568" y="188640"/>
            <a:ext cx="7776864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b="1" i="0" u="none" strike="noStrike" baseline="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LA RILEVAZIONE, QUANDO?</a:t>
            </a:r>
          </a:p>
          <a:p>
            <a:endParaRPr lang="it-IT" sz="1600" b="0" i="0" u="none" strike="noStrike" baseline="0" dirty="0" smtClean="0"/>
          </a:p>
          <a:p>
            <a:r>
              <a:rPr lang="it-IT" sz="1600" b="0" i="0" u="none" strike="noStrike" baseline="0" dirty="0" smtClean="0"/>
              <a:t>All’</a:t>
            </a:r>
            <a:r>
              <a:rPr lang="it-IT" sz="1600" b="0" i="1" u="none" strike="noStrike" baseline="0" dirty="0" smtClean="0"/>
              <a:t>accettazione del paziente</a:t>
            </a:r>
            <a:r>
              <a:rPr lang="it-IT" sz="1600" b="0" i="0" u="none" strike="noStrike" baseline="0" dirty="0" smtClean="0"/>
              <a:t>:</a:t>
            </a:r>
          </a:p>
          <a:p>
            <a:endParaRPr lang="it-IT" sz="1600" b="0" i="0" u="none" strike="noStrike" baseline="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sz="1600" b="0" i="0" u="none" strike="noStrike" baseline="0" dirty="0" smtClean="0"/>
              <a:t>Conoscere e stabilire un rapporto anche nel contesto</a:t>
            </a:r>
            <a:r>
              <a:rPr lang="it-IT" sz="1600" b="0" i="0" u="none" strike="noStrike" dirty="0" smtClean="0"/>
              <a:t> </a:t>
            </a:r>
            <a:r>
              <a:rPr lang="it-IT" sz="1600" b="0" i="0" u="none" strike="noStrike" baseline="0" dirty="0" smtClean="0"/>
              <a:t>familiare</a:t>
            </a:r>
          </a:p>
          <a:p>
            <a:endParaRPr lang="it-IT" sz="1600" b="0" i="0" u="none" strike="noStrike" baseline="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sz="1600" b="0" i="0" u="none" strike="noStrike" baseline="0" dirty="0" smtClean="0"/>
              <a:t>Adeguare il linguaggio alla persona in rapporto all’età,</a:t>
            </a:r>
            <a:r>
              <a:rPr lang="it-IT" sz="1600" b="0" i="0" u="none" strike="noStrike" dirty="0" smtClean="0"/>
              <a:t> </a:t>
            </a:r>
            <a:r>
              <a:rPr lang="it-IT" sz="1600" b="0" i="0" u="none" strike="noStrike" baseline="0" dirty="0" smtClean="0"/>
              <a:t>scolarità e problematiche fisiche</a:t>
            </a:r>
          </a:p>
          <a:p>
            <a:endParaRPr lang="it-IT" sz="1600" b="0" i="0" u="none" strike="noStrike" baseline="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sz="1600" b="0" i="0" u="none" strike="noStrike" baseline="0" dirty="0" smtClean="0"/>
              <a:t>Cercare di ottenere collaborazione</a:t>
            </a:r>
          </a:p>
          <a:p>
            <a:endParaRPr lang="it-IT" sz="1600" b="0" i="0" u="none" strike="noStrike" baseline="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sz="1600" b="0" i="0" u="none" strike="noStrike" baseline="0" dirty="0" smtClean="0"/>
              <a:t>Comprendere l’impatto del sintomo sulle attività di vita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it-IT" sz="1600" b="0" i="0" u="none" strike="noStrike" baseline="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sz="1600" b="0" i="0" u="none" strike="noStrike" baseline="0" dirty="0" smtClean="0"/>
              <a:t>Stabilire una rilevazione di base della sintomatologia</a:t>
            </a:r>
            <a:r>
              <a:rPr lang="it-IT" sz="1600" b="0" i="0" u="none" strike="noStrike" dirty="0" smtClean="0"/>
              <a:t> </a:t>
            </a:r>
            <a:r>
              <a:rPr lang="it-IT" sz="1600" b="0" i="0" u="none" strike="noStrike" baseline="0" dirty="0" smtClean="0"/>
              <a:t>dolorosa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it-IT" sz="1600" b="0" i="0" u="none" strike="noStrike" baseline="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sz="1600" b="0" i="0" u="none" strike="noStrike" baseline="0" dirty="0" smtClean="0"/>
              <a:t>Cercare di capire le aspettative del paziente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it-IT" sz="1600" b="0" i="0" u="none" strike="noStrike" baseline="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sz="1600" b="0" i="0" u="none" strike="noStrike" baseline="0" dirty="0" smtClean="0"/>
              <a:t>Dare importanza alla personalizzazione dell’assistenza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it-IT" sz="1600" b="0" i="0" u="none" strike="noStrike" baseline="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sz="1600" b="0" i="0" u="none" strike="noStrike" baseline="0" dirty="0" smtClean="0"/>
              <a:t>Rendere consapevole dell’eventualità del dolore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it-IT" sz="1600" b="0" i="0" u="none" strike="noStrike" baseline="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sz="1600" b="0" i="0" u="none" strike="noStrike" baseline="0" dirty="0" smtClean="0"/>
              <a:t>La terapia impostata (anche non tradizionale)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44212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575556" y="476672"/>
            <a:ext cx="7992888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1200" dirty="0">
              <a:solidFill>
                <a:srgbClr val="000000"/>
              </a:solidFill>
              <a:latin typeface="Calibri"/>
            </a:endParaRPr>
          </a:p>
          <a:p>
            <a:r>
              <a:rPr lang="it-IT" sz="24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LA MISURAZIONE DEL DOLORE </a:t>
            </a:r>
            <a:endParaRPr lang="it-IT" sz="2400" b="1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endParaRPr lang="it-IT" sz="2400" dirty="0">
              <a:latin typeface="Calibri"/>
            </a:endParaRPr>
          </a:p>
          <a:p>
            <a:r>
              <a:rPr lang="it-IT" sz="1600" dirty="0" smtClean="0"/>
              <a:t>La </a:t>
            </a:r>
            <a:r>
              <a:rPr lang="it-IT" sz="1600" dirty="0"/>
              <a:t>misurazione dell’intensità del dolore può essere effettuata con numerosi strumenti che possono essere divisi in due categorie: </a:t>
            </a:r>
            <a:endParaRPr lang="it-IT" sz="1600" dirty="0" smtClean="0"/>
          </a:p>
          <a:p>
            <a:endParaRPr lang="it-IT" sz="1600" dirty="0"/>
          </a:p>
          <a:p>
            <a:r>
              <a:rPr lang="it-IT" sz="1600" dirty="0" smtClean="0"/>
              <a:t>Le 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SCALE </a:t>
            </a:r>
            <a:r>
              <a:rPr lang="it-IT" sz="1600" dirty="0" smtClean="0">
                <a:solidFill>
                  <a:schemeClr val="accent1">
                    <a:lumMod val="75000"/>
                  </a:schemeClr>
                </a:solidFill>
              </a:rPr>
              <a:t>UNIDIMENSIONALI</a:t>
            </a:r>
          </a:p>
          <a:p>
            <a:r>
              <a:rPr lang="it-IT" sz="1600" dirty="0" smtClean="0"/>
              <a:t> </a:t>
            </a:r>
            <a:endParaRPr lang="it-IT" sz="1600" dirty="0"/>
          </a:p>
          <a:p>
            <a:r>
              <a:rPr lang="it-IT" sz="1600" dirty="0"/>
              <a:t>I 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QUESTIONARI MULTIDIMENSIONALI </a:t>
            </a:r>
            <a:endParaRPr lang="it-IT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it-IT" sz="1600" dirty="0"/>
          </a:p>
          <a:p>
            <a:r>
              <a:rPr lang="it-IT" sz="1600" dirty="0"/>
              <a:t>La scelta dello </a:t>
            </a:r>
            <a:r>
              <a:rPr lang="it-IT" sz="1600" i="1" dirty="0"/>
              <a:t>strumento di misurazione </a:t>
            </a:r>
            <a:r>
              <a:rPr lang="it-IT" sz="1600" dirty="0"/>
              <a:t>dipende dall’obbiettivo della </a:t>
            </a:r>
            <a:r>
              <a:rPr lang="it-IT" sz="1600" dirty="0" smtClean="0"/>
              <a:t>valutazione: </a:t>
            </a:r>
            <a:r>
              <a:rPr lang="it-IT" sz="1600" dirty="0"/>
              <a:t>la </a:t>
            </a:r>
            <a:r>
              <a:rPr lang="it-IT" sz="1600" i="1" dirty="0"/>
              <a:t>severità del dolore </a:t>
            </a:r>
            <a:r>
              <a:rPr lang="it-IT" sz="1600" dirty="0"/>
              <a:t>deve guidare la scelta di un </a:t>
            </a:r>
            <a:r>
              <a:rPr lang="it-IT" sz="1600" i="1" dirty="0"/>
              <a:t>intervento immediato</a:t>
            </a:r>
            <a:r>
              <a:rPr lang="it-IT" sz="1600" dirty="0"/>
              <a:t>, un dolore molto intenso va trattato appena possibile, anche prima di fare diagnosi (dolore acuto o riacutizzazione di dolore cronico). </a:t>
            </a:r>
          </a:p>
          <a:p>
            <a:r>
              <a:rPr lang="it-IT" sz="1600" dirty="0"/>
              <a:t>Nelle </a:t>
            </a:r>
            <a:r>
              <a:rPr lang="it-IT" sz="1600" i="1" dirty="0"/>
              <a:t>situazioni di cronicità </a:t>
            </a:r>
            <a:r>
              <a:rPr lang="it-IT" sz="1600" dirty="0"/>
              <a:t>invece è essenziale </a:t>
            </a:r>
            <a:r>
              <a:rPr lang="it-IT" sz="1600" i="1" dirty="0"/>
              <a:t>inquadrare il sintomo </a:t>
            </a:r>
            <a:r>
              <a:rPr lang="it-IT" sz="1600" dirty="0"/>
              <a:t>come interferenza con le attività, la funzionalità, lo stato </a:t>
            </a:r>
            <a:r>
              <a:rPr lang="it-IT" sz="1600" dirty="0" smtClean="0"/>
              <a:t>psicologico, cognitivo </a:t>
            </a:r>
            <a:r>
              <a:rPr lang="it-IT" sz="1600" dirty="0"/>
              <a:t>ed affettivo. </a:t>
            </a:r>
          </a:p>
          <a:p>
            <a:endParaRPr lang="it-IT" sz="1600" dirty="0" smtClean="0"/>
          </a:p>
          <a:p>
            <a:r>
              <a:rPr lang="it-IT" sz="1600" dirty="0" smtClean="0"/>
              <a:t>Si </a:t>
            </a:r>
            <a:r>
              <a:rPr lang="it-IT" sz="1600" dirty="0"/>
              <a:t>ricorre quindi ai questionari multidimensionali per pianificare le </a:t>
            </a:r>
            <a:r>
              <a:rPr lang="it-IT" sz="1600" i="1" dirty="0"/>
              <a:t>strategie terapeutiche</a:t>
            </a:r>
            <a:r>
              <a:rPr lang="it-IT" sz="1600" dirty="0"/>
              <a:t> di supporto alla terapia </a:t>
            </a:r>
            <a:r>
              <a:rPr lang="it-IT" sz="1600" dirty="0" smtClean="0"/>
              <a:t>farmacologica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286805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395536" y="189652"/>
            <a:ext cx="828092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1200" dirty="0">
              <a:solidFill>
                <a:srgbClr val="000000"/>
              </a:solidFill>
              <a:latin typeface="Calibri"/>
            </a:endParaRPr>
          </a:p>
          <a:p>
            <a:r>
              <a:rPr lang="it-IT" sz="1600" dirty="0"/>
              <a:t>L’uso di scale permette di riportare un’esperienza completamente soggettiva ad un dato numerico condivisibile, monitorizza i risultati della terapia e migliora la comunicazione col Pz. </a:t>
            </a:r>
          </a:p>
          <a:p>
            <a:endParaRPr lang="it-IT" dirty="0" smtClean="0">
              <a:solidFill>
                <a:schemeClr val="accent1">
                  <a:lumMod val="75000"/>
                </a:schemeClr>
              </a:solidFill>
              <a:latin typeface="Calibri"/>
            </a:endParaRPr>
          </a:p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alibri"/>
              </a:rPr>
              <a:t>SCALE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alibri"/>
              </a:rPr>
              <a:t>SOGGETTIVE UNIDIMENSIONALI DI INTENSITA’ </a:t>
            </a:r>
            <a:endParaRPr lang="it-IT" dirty="0" smtClean="0">
              <a:solidFill>
                <a:schemeClr val="accent1">
                  <a:lumMod val="75000"/>
                </a:schemeClr>
              </a:solidFill>
              <a:latin typeface="Calibri"/>
            </a:endParaRPr>
          </a:p>
          <a:p>
            <a:endParaRPr lang="it-IT" dirty="0">
              <a:latin typeface="Calibri"/>
            </a:endParaRPr>
          </a:p>
          <a:p>
            <a:pPr lvl="0"/>
            <a:endParaRPr lang="it-IT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it-IT" sz="1600" dirty="0" smtClean="0">
                <a:solidFill>
                  <a:schemeClr val="accent1">
                    <a:lumMod val="75000"/>
                  </a:schemeClr>
                </a:solidFill>
              </a:rPr>
              <a:t>SCALA 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ANALOGICO VISIVA (VAS)</a:t>
            </a:r>
            <a:r>
              <a:rPr lang="it-IT" dirty="0">
                <a:latin typeface="Calibri"/>
              </a:rPr>
              <a:t> </a:t>
            </a:r>
            <a:r>
              <a:rPr lang="it-IT" dirty="0" smtClean="0">
                <a:latin typeface="Calibri"/>
              </a:rPr>
              <a:t>           </a:t>
            </a:r>
            <a:r>
              <a:rPr lang="it-IT" sz="1100" dirty="0" smtClean="0">
                <a:solidFill>
                  <a:prstClr val="black"/>
                </a:solidFill>
                <a:latin typeface="Calibri"/>
              </a:rPr>
              <a:t>   </a:t>
            </a:r>
            <a:endParaRPr lang="it-IT" sz="1100" dirty="0">
              <a:solidFill>
                <a:prstClr val="black"/>
              </a:solidFill>
              <a:latin typeface="Calibri"/>
            </a:endParaRPr>
          </a:p>
          <a:p>
            <a:endParaRPr lang="it-IT" dirty="0" smtClean="0">
              <a:latin typeface="Calibri"/>
            </a:endParaRPr>
          </a:p>
          <a:p>
            <a:endParaRPr lang="it-IT" dirty="0" smtClean="0">
              <a:latin typeface="Calibri"/>
            </a:endParaRPr>
          </a:p>
          <a:p>
            <a:endParaRPr lang="it-IT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it-IT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it-IT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it-IT" sz="16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it-IT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it-IT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it-IT" sz="1600" dirty="0" smtClean="0">
                <a:solidFill>
                  <a:schemeClr val="accent1">
                    <a:lumMod val="75000"/>
                  </a:schemeClr>
                </a:solidFill>
              </a:rPr>
              <a:t>SCALE 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NUMERICHE (NRS</a:t>
            </a:r>
            <a:r>
              <a:rPr lang="it-IT" sz="1600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r>
              <a:rPr lang="pt-BR" sz="1400" dirty="0" smtClean="0"/>
              <a:t>Usualmente </a:t>
            </a:r>
            <a:r>
              <a:rPr lang="pt-BR" sz="1400" dirty="0"/>
              <a:t>da 0 a 10 </a:t>
            </a:r>
          </a:p>
          <a:p>
            <a:endParaRPr lang="it-IT" sz="1600" dirty="0" smtClean="0"/>
          </a:p>
          <a:p>
            <a:endParaRPr lang="it-IT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it-IT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it-IT" sz="16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it-IT" sz="1600" dirty="0" smtClean="0"/>
              <a:t>                                                                    </a:t>
            </a:r>
          </a:p>
        </p:txBody>
      </p:sp>
      <p:cxnSp>
        <p:nvCxnSpPr>
          <p:cNvPr id="5" name="Connettore 1 4"/>
          <p:cNvCxnSpPr/>
          <p:nvPr/>
        </p:nvCxnSpPr>
        <p:spPr>
          <a:xfrm>
            <a:off x="4355976" y="2636912"/>
            <a:ext cx="3672408" cy="0"/>
          </a:xfrm>
          <a:prstGeom prst="line">
            <a:avLst/>
          </a:prstGeom>
          <a:ln w="28575"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/>
          <p:cNvSpPr txBox="1"/>
          <p:nvPr/>
        </p:nvSpPr>
        <p:spPr>
          <a:xfrm>
            <a:off x="3634012" y="4509120"/>
            <a:ext cx="5328592" cy="8309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dirty="0" smtClean="0">
                <a:solidFill>
                  <a:schemeClr val="accent1">
                    <a:lumMod val="75000"/>
                  </a:schemeClr>
                </a:solidFill>
              </a:rPr>
              <a:t> 0    1     2     3     4     5     6     7     8     9     10 </a:t>
            </a:r>
            <a:r>
              <a:rPr lang="it-IT" sz="1000" dirty="0" smtClean="0"/>
              <a:t>Nessun dolore                                                                                    Peggior dolore </a:t>
            </a:r>
          </a:p>
          <a:p>
            <a:pPr algn="r"/>
            <a:r>
              <a:rPr lang="it-IT" sz="1000" dirty="0" smtClean="0"/>
              <a:t>immaginabile    </a:t>
            </a:r>
          </a:p>
          <a:p>
            <a:r>
              <a:rPr lang="it-IT" sz="1200" dirty="0" smtClean="0"/>
              <a:t>	</a:t>
            </a:r>
            <a:endParaRPr lang="it-IT" sz="12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3721897" y="2714433"/>
            <a:ext cx="832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000" dirty="0" smtClean="0"/>
              <a:t>Nessun dolore</a:t>
            </a:r>
            <a:endParaRPr lang="it-IT" sz="1000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7596336" y="2736818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/>
              <a:t>Massimo dolore possibile</a:t>
            </a:r>
            <a:endParaRPr lang="it-IT" sz="1000" dirty="0"/>
          </a:p>
        </p:txBody>
      </p:sp>
    </p:spTree>
    <p:extLst>
      <p:ext uri="{BB962C8B-B14F-4D97-AF65-F5344CB8AC3E}">
        <p14:creationId xmlns:p14="http://schemas.microsoft.com/office/powerpoint/2010/main" val="86585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23528" y="3140968"/>
            <a:ext cx="47525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i="0" u="none" strike="noStrike" baseline="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SCALA DELLE</a:t>
            </a:r>
            <a:r>
              <a:rPr lang="it-IT" sz="1600" i="0" u="none" strike="noStrike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it-IT" sz="1600" i="0" u="none" strike="noStrike" baseline="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ESPRESSIONI</a:t>
            </a:r>
          </a:p>
          <a:p>
            <a:r>
              <a:rPr lang="it-IT" sz="1600" i="0" u="none" strike="noStrike" baseline="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FACCIALI DEL DOLORE</a:t>
            </a:r>
          </a:p>
          <a:p>
            <a:r>
              <a:rPr lang="it-IT" sz="1600" b="0" u="none" strike="noStrike" baseline="0" dirty="0" smtClean="0"/>
              <a:t>Consiste generalmente in una serie di disegni</a:t>
            </a:r>
            <a:r>
              <a:rPr lang="it-IT" sz="1600" b="0" u="none" strike="noStrike" dirty="0" smtClean="0"/>
              <a:t> </a:t>
            </a:r>
            <a:r>
              <a:rPr lang="it-IT" sz="1600" b="0" u="none" strike="noStrike" baseline="0" dirty="0" smtClean="0"/>
              <a:t>raffiguranti diverse espressioni facciali, che</a:t>
            </a:r>
            <a:r>
              <a:rPr lang="it-IT" sz="1600" b="0" u="none" strike="noStrike" dirty="0" smtClean="0"/>
              <a:t> </a:t>
            </a:r>
            <a:r>
              <a:rPr lang="it-IT" sz="1600" b="0" u="none" strike="noStrike" baseline="0" dirty="0" smtClean="0"/>
              <a:t>rappresentano le variazioni di gravità del</a:t>
            </a:r>
            <a:r>
              <a:rPr lang="it-IT" sz="1600" b="0" u="none" strike="noStrike" dirty="0" smtClean="0"/>
              <a:t> </a:t>
            </a:r>
            <a:r>
              <a:rPr lang="it-IT" sz="1600" b="0" u="none" strike="noStrike" baseline="0" dirty="0" smtClean="0"/>
              <a:t>dolore</a:t>
            </a:r>
            <a:endParaRPr lang="it-IT" sz="16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650" y="4847409"/>
            <a:ext cx="4731952" cy="1558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tangolo 2"/>
          <p:cNvSpPr/>
          <p:nvPr/>
        </p:nvSpPr>
        <p:spPr>
          <a:xfrm>
            <a:off x="323528" y="878913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it-IT" sz="1600" dirty="0">
                <a:solidFill>
                  <a:srgbClr val="2DA2BF">
                    <a:lumMod val="75000"/>
                  </a:srgbClr>
                </a:solidFill>
              </a:rPr>
              <a:t>SCALE VERBALI (VRS)</a:t>
            </a:r>
          </a:p>
          <a:p>
            <a:pPr lvl="0"/>
            <a:r>
              <a:rPr lang="it-IT" sz="1400" dirty="0">
                <a:solidFill>
                  <a:prstClr val="black"/>
                </a:solidFill>
              </a:rPr>
              <a:t>Quanto dolore fisico ha attualmente                     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4131650" y="548680"/>
            <a:ext cx="25498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Nessuno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Molto lieve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Lieve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Moderato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Forte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Molto forte </a:t>
            </a:r>
          </a:p>
        </p:txBody>
      </p:sp>
    </p:spTree>
    <p:extLst>
      <p:ext uri="{BB962C8B-B14F-4D97-AF65-F5344CB8AC3E}">
        <p14:creationId xmlns:p14="http://schemas.microsoft.com/office/powerpoint/2010/main" val="383866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395536" y="764704"/>
            <a:ext cx="8352928" cy="4447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1100" dirty="0">
              <a:solidFill>
                <a:srgbClr val="000000"/>
              </a:solidFill>
              <a:latin typeface="Calibri"/>
            </a:endParaRPr>
          </a:p>
          <a:p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VAS</a:t>
            </a:r>
            <a:r>
              <a:rPr lang="it-IT" sz="1600" b="1" dirty="0"/>
              <a:t> </a:t>
            </a:r>
            <a:r>
              <a:rPr lang="it-IT" sz="1600" dirty="0"/>
              <a:t>può essere difficile da usare con pazienti di livello culturale inferiore e con gli anziani. Adatta per gli studi analgesici sul breve periodo (ore) può non essere sensibile nel valutare gli effetti delle terapie che modificano la componente affettiva del dolore. </a:t>
            </a:r>
            <a:endParaRPr lang="it-IT" sz="1600" dirty="0" smtClean="0"/>
          </a:p>
          <a:p>
            <a:endParaRPr lang="it-IT" sz="1600" dirty="0"/>
          </a:p>
          <a:p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NRS</a:t>
            </a:r>
            <a:r>
              <a:rPr lang="it-IT" sz="1600" b="1" dirty="0"/>
              <a:t> </a:t>
            </a:r>
            <a:r>
              <a:rPr lang="it-IT" sz="1600" dirty="0"/>
              <a:t>ha significato comune anche in culture diverse. E’ la preferita dai Pz specie nella valutazione del dolore cronico. </a:t>
            </a:r>
            <a:endParaRPr lang="it-IT" sz="1600" dirty="0" smtClean="0"/>
          </a:p>
          <a:p>
            <a:endParaRPr lang="it-IT" sz="1600" dirty="0"/>
          </a:p>
          <a:p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VRS</a:t>
            </a:r>
            <a:r>
              <a:rPr lang="it-IT" sz="1600" b="1" dirty="0"/>
              <a:t> </a:t>
            </a:r>
            <a:r>
              <a:rPr lang="it-IT" sz="1600" dirty="0"/>
              <a:t>di più complessa interpretazione specie se viene utilizzato un numero insufficiente di descrittori. </a:t>
            </a:r>
            <a:endParaRPr lang="it-IT" sz="1600" dirty="0" smtClean="0"/>
          </a:p>
          <a:p>
            <a:endParaRPr lang="it-IT" sz="1600" dirty="0" smtClean="0"/>
          </a:p>
          <a:p>
            <a:endParaRPr lang="it-IT" sz="1600" dirty="0"/>
          </a:p>
          <a:p>
            <a:r>
              <a:rPr lang="it-IT" sz="1600" dirty="0"/>
              <a:t>Gli 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STRUMENTI MULTIDIMENSIONALI </a:t>
            </a:r>
            <a:r>
              <a:rPr lang="it-IT" sz="1600" dirty="0"/>
              <a:t>della valutazione del dolore sono più complessi nella loro applicazione clinica ma ci fanno sapere 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quanto un dato dolore reca disturbo al paziente e interferisce con la qualità della vita</a:t>
            </a:r>
            <a:r>
              <a:rPr lang="it-IT" sz="1600" dirty="0"/>
              <a:t>, </a:t>
            </a:r>
            <a:endParaRPr lang="it-IT" sz="1600" dirty="0" smtClean="0"/>
          </a:p>
          <a:p>
            <a:r>
              <a:rPr lang="it-IT" sz="1600" dirty="0" smtClean="0"/>
              <a:t>quale </a:t>
            </a:r>
            <a:r>
              <a:rPr lang="it-IT" sz="1600" dirty="0"/>
              <a:t>livello di dolore può essere considerato tollerabile, qual è il bilancio finale tra sollievo del dolore ed effetti </a:t>
            </a:r>
            <a:r>
              <a:rPr lang="it-IT" sz="1600" dirty="0" smtClean="0"/>
              <a:t>collaterali 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23354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431540" y="188640"/>
            <a:ext cx="8280920" cy="592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dirty="0"/>
              <a:t>M</a:t>
            </a:r>
            <a:r>
              <a:rPr lang="it-IT" sz="1600" dirty="0" smtClean="0"/>
              <a:t>odelli </a:t>
            </a:r>
            <a:r>
              <a:rPr lang="it-IT" sz="1600" dirty="0"/>
              <a:t>per la </a:t>
            </a:r>
            <a:r>
              <a:rPr lang="it-IT" sz="1600" i="1" dirty="0"/>
              <a:t>valutazione multidimensionale del </a:t>
            </a:r>
            <a:r>
              <a:rPr lang="it-IT" sz="1600" i="1" dirty="0" smtClean="0"/>
              <a:t>dolore</a:t>
            </a:r>
            <a:endParaRPr lang="it-IT" sz="1600" i="1" dirty="0"/>
          </a:p>
          <a:p>
            <a:endParaRPr lang="it-IT" sz="1600" b="1" dirty="0" smtClean="0"/>
          </a:p>
          <a:p>
            <a:endParaRPr lang="it-IT" sz="1600" b="1" dirty="0"/>
          </a:p>
          <a:p>
            <a:r>
              <a:rPr lang="it-IT" sz="1600" b="1" dirty="0" smtClean="0">
                <a:solidFill>
                  <a:schemeClr val="accent1">
                    <a:lumMod val="75000"/>
                  </a:schemeClr>
                </a:solidFill>
              </a:rPr>
              <a:t>MC </a:t>
            </a: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GILL PAIN QUESTIONNAIRE (MPQ) </a:t>
            </a:r>
            <a:endParaRPr lang="it-IT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it-IT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it-IT" sz="1600" b="1" dirty="0" smtClean="0">
                <a:solidFill>
                  <a:schemeClr val="accent1">
                    <a:lumMod val="75000"/>
                  </a:schemeClr>
                </a:solidFill>
              </a:rPr>
              <a:t>BRIEF </a:t>
            </a: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PAIN INVENTORY (BPI) </a:t>
            </a:r>
            <a:endParaRPr lang="it-IT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it-IT" sz="1600" b="1" dirty="0"/>
          </a:p>
          <a:p>
            <a:endParaRPr lang="it-IT" sz="1600" dirty="0"/>
          </a:p>
          <a:p>
            <a:r>
              <a:rPr lang="it-IT" sz="1600" b="1" dirty="0"/>
              <a:t>MPQ</a:t>
            </a:r>
            <a:r>
              <a:rPr lang="it-IT" sz="1600" dirty="0"/>
              <a:t> strumento piuttosto complesso prevede la descrizione del dolore attraverso numerose classi e sotto classi di analisi integrate fra loro. </a:t>
            </a:r>
          </a:p>
          <a:p>
            <a:r>
              <a:rPr lang="it-IT" sz="1600" dirty="0"/>
              <a:t>Non facilmente proponibile al Pz con malattia in fase avanzata o con turbe </a:t>
            </a:r>
            <a:r>
              <a:rPr lang="it-IT" sz="1600" dirty="0" smtClean="0"/>
              <a:t>cognitive. </a:t>
            </a:r>
            <a:endParaRPr lang="it-IT" sz="1600" dirty="0"/>
          </a:p>
          <a:p>
            <a:r>
              <a:rPr lang="it-IT" sz="1600" dirty="0"/>
              <a:t>Poco utilizzabile nella valutazione del dolore cronico. </a:t>
            </a:r>
            <a:endParaRPr lang="it-IT" sz="1600" dirty="0" smtClean="0"/>
          </a:p>
          <a:p>
            <a:endParaRPr lang="it-IT" sz="1600" dirty="0"/>
          </a:p>
          <a:p>
            <a:r>
              <a:rPr lang="it-IT" sz="1600" b="1" dirty="0"/>
              <a:t>BPI</a:t>
            </a:r>
            <a:r>
              <a:rPr lang="it-IT" sz="1600" dirty="0"/>
              <a:t> strumento basato sull’analisi del dolore attraverso scale numeriche dell’intensità del dolore e sull’interferenza della sintomatologia con le attività abituali della vita quotidiana. </a:t>
            </a:r>
            <a:endParaRPr lang="it-IT" sz="1600" dirty="0" smtClean="0"/>
          </a:p>
          <a:p>
            <a:endParaRPr lang="it-IT" sz="1600" dirty="0"/>
          </a:p>
          <a:p>
            <a:r>
              <a:rPr lang="it-IT" sz="1600" dirty="0"/>
              <a:t>Con le </a:t>
            </a:r>
            <a:r>
              <a:rPr lang="it-IT" sz="1600" i="1" dirty="0"/>
              <a:t>9 domande </a:t>
            </a:r>
            <a:r>
              <a:rPr lang="it-IT" sz="1600" dirty="0"/>
              <a:t>si prendono in considerazione : </a:t>
            </a:r>
          </a:p>
          <a:p>
            <a:r>
              <a:rPr lang="it-IT" sz="1600" dirty="0"/>
              <a:t>Sede del </a:t>
            </a:r>
            <a:r>
              <a:rPr lang="it-IT" sz="1600" dirty="0" smtClean="0"/>
              <a:t>dolore, </a:t>
            </a:r>
            <a:r>
              <a:rPr lang="it-IT" sz="1600" dirty="0"/>
              <a:t>i</a:t>
            </a:r>
            <a:r>
              <a:rPr lang="it-IT" sz="1600" dirty="0" smtClean="0"/>
              <a:t>ntensità </a:t>
            </a:r>
            <a:r>
              <a:rPr lang="it-IT" sz="1600" dirty="0"/>
              <a:t>del dolore nelle ultime 24 </a:t>
            </a:r>
            <a:r>
              <a:rPr lang="it-IT" sz="1600" dirty="0" smtClean="0"/>
              <a:t>ore, </a:t>
            </a:r>
            <a:r>
              <a:rPr lang="it-IT" sz="1600" dirty="0"/>
              <a:t>i</a:t>
            </a:r>
            <a:r>
              <a:rPr lang="it-IT" sz="1600" dirty="0" smtClean="0"/>
              <a:t>ntensità </a:t>
            </a:r>
            <a:r>
              <a:rPr lang="it-IT" sz="1600" dirty="0"/>
              <a:t>del dolore </a:t>
            </a:r>
            <a:r>
              <a:rPr lang="it-IT" sz="1600" dirty="0" smtClean="0"/>
              <a:t>attuale, </a:t>
            </a:r>
            <a:r>
              <a:rPr lang="it-IT" sz="1600" dirty="0"/>
              <a:t>s</a:t>
            </a:r>
            <a:r>
              <a:rPr lang="it-IT" sz="1600" dirty="0" smtClean="0"/>
              <a:t>ollievo </a:t>
            </a:r>
            <a:r>
              <a:rPr lang="it-IT" sz="1600" dirty="0"/>
              <a:t>dai trattamenti antalgici nelle ultime 24 </a:t>
            </a:r>
            <a:r>
              <a:rPr lang="it-IT" sz="1600" dirty="0" smtClean="0"/>
              <a:t>ore, </a:t>
            </a:r>
            <a:endParaRPr lang="it-IT" sz="1600" dirty="0"/>
          </a:p>
          <a:p>
            <a:r>
              <a:rPr lang="it-IT" sz="1600" dirty="0"/>
              <a:t>i</a:t>
            </a:r>
            <a:r>
              <a:rPr lang="it-IT" sz="1600" dirty="0" smtClean="0"/>
              <a:t>nterferenza </a:t>
            </a:r>
            <a:r>
              <a:rPr lang="it-IT" sz="1600" dirty="0"/>
              <a:t>del dolore con attività, tono dell’umore, capacità a </a:t>
            </a:r>
            <a:r>
              <a:rPr lang="it-IT" sz="1600" dirty="0" smtClean="0"/>
              <a:t>camminare, capacità </a:t>
            </a:r>
            <a:r>
              <a:rPr lang="it-IT" sz="1600" dirty="0"/>
              <a:t>lavorativa e </a:t>
            </a:r>
            <a:r>
              <a:rPr lang="it-IT" sz="1600" dirty="0" smtClean="0"/>
              <a:t>relazionale, sonno, </a:t>
            </a:r>
            <a:r>
              <a:rPr lang="it-IT" sz="1600" dirty="0"/>
              <a:t>gusto di </a:t>
            </a:r>
            <a:r>
              <a:rPr lang="it-IT" sz="1600" dirty="0" smtClean="0"/>
              <a:t>vivere.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76444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683568" y="482040"/>
            <a:ext cx="7776864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1100" dirty="0">
              <a:solidFill>
                <a:srgbClr val="000000"/>
              </a:solidFill>
              <a:latin typeface="Calibri"/>
            </a:endParaRPr>
          </a:p>
          <a:p>
            <a:r>
              <a:rPr lang="it-IT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MISURAZIONE DEL DOLORE NELL’ ANZIANO E NEL Pz CON COMPROMISSIONE COGNITIVA </a:t>
            </a:r>
            <a:endParaRPr lang="it-IT" b="1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endParaRPr lang="it-IT" sz="2000" dirty="0">
              <a:latin typeface="Calibri"/>
            </a:endParaRPr>
          </a:p>
          <a:p>
            <a:r>
              <a:rPr lang="it-IT" sz="1600" dirty="0"/>
              <a:t>Le persone anziane riportano il dolore meno frequentemente e con minore intensità. Maggiore accettazione del dolore con gli anni? Rischio di sotto trattare il dolore nell’anziano? </a:t>
            </a:r>
            <a:endParaRPr lang="it-IT" sz="1600" dirty="0" smtClean="0"/>
          </a:p>
          <a:p>
            <a:endParaRPr lang="it-IT" sz="1600" dirty="0"/>
          </a:p>
          <a:p>
            <a:endParaRPr lang="it-IT" sz="1600" dirty="0"/>
          </a:p>
          <a:p>
            <a:r>
              <a:rPr lang="it-IT" sz="1600" dirty="0"/>
              <a:t>Situazione particolare è quella dell’anziano con 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decadimento mentale</a:t>
            </a:r>
            <a:r>
              <a:rPr lang="it-IT" sz="1600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endParaRPr lang="it-IT" sz="1600" dirty="0" smtClean="0">
              <a:solidFill>
                <a:srgbClr val="FF0000"/>
              </a:solidFill>
            </a:endParaRPr>
          </a:p>
          <a:p>
            <a:r>
              <a:rPr lang="it-IT" sz="1600" dirty="0" smtClean="0"/>
              <a:t>l’anziano</a:t>
            </a:r>
            <a:r>
              <a:rPr lang="it-IT" sz="1600" dirty="0" smtClean="0">
                <a:solidFill>
                  <a:srgbClr val="FF0000"/>
                </a:solidFill>
              </a:rPr>
              <a:t> </a:t>
            </a:r>
            <a:r>
              <a:rPr lang="it-IT" sz="1600" dirty="0"/>
              <a:t>non demente usa correttamente VAS e VNR, con l’aggravarsi del quadro di demenza queste scale monodimensionali non sono più utilizzabili. </a:t>
            </a:r>
          </a:p>
          <a:p>
            <a:r>
              <a:rPr lang="it-IT" sz="1600" dirty="0"/>
              <a:t>La valutazione nei Pz con compromissione cognitiva è difficile e può giovarsi </a:t>
            </a:r>
            <a:r>
              <a:rPr lang="it-IT" sz="1600" dirty="0" smtClean="0"/>
              <a:t>delle osservazioni </a:t>
            </a:r>
            <a:r>
              <a:rPr lang="it-IT" sz="1600" dirty="0"/>
              <a:t>comportamentali o dell’uso di scale molto semplificate. </a:t>
            </a:r>
            <a:endParaRPr lang="it-IT" sz="1600" dirty="0" smtClean="0"/>
          </a:p>
          <a:p>
            <a:endParaRPr lang="it-IT" sz="1600" dirty="0"/>
          </a:p>
          <a:p>
            <a:r>
              <a:rPr lang="it-IT" sz="1600" dirty="0" smtClean="0"/>
              <a:t>La </a:t>
            </a:r>
            <a:r>
              <a:rPr lang="it-IT" sz="1600" dirty="0"/>
              <a:t>soglia del dolore nei pazienti con morbo di Alzheimer è immodificata rispetto ai Pz senza deterioramento </a:t>
            </a:r>
            <a:r>
              <a:rPr lang="it-IT" sz="1600" dirty="0" smtClean="0"/>
              <a:t>cognitivo, mentre </a:t>
            </a:r>
            <a:r>
              <a:rPr lang="it-IT" sz="1600" dirty="0"/>
              <a:t>la tolleranza al dolore </a:t>
            </a:r>
            <a:r>
              <a:rPr lang="it-IT" sz="1600" dirty="0" smtClean="0"/>
              <a:t>aumenta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362873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575556" y="332656"/>
            <a:ext cx="7992888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i="0" u="none" strike="noStrike" baseline="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LA RILEVAZIONE,</a:t>
            </a:r>
            <a:r>
              <a:rPr lang="it-IT" sz="2800" i="0" u="none" strike="noStrike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PERCHE’</a:t>
            </a:r>
            <a:endParaRPr lang="it-IT" sz="2800" i="0" u="none" strike="noStrike" baseline="0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endParaRPr lang="it-IT" b="0" i="0" u="none" strike="noStrike" baseline="0" dirty="0" smtClean="0">
              <a:solidFill>
                <a:srgbClr val="000065"/>
              </a:solidFill>
              <a:latin typeface="Arial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it-IT" b="0" i="0" u="none" strike="noStrike" baseline="0" dirty="0" smtClean="0">
              <a:solidFill>
                <a:srgbClr val="000065"/>
              </a:solidFill>
              <a:latin typeface="Arial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b="0" i="0" u="none" strike="noStrike" baseline="0" dirty="0" smtClean="0"/>
              <a:t>La narrazione del paziente ha</a:t>
            </a:r>
            <a:r>
              <a:rPr lang="it-IT" b="0" i="0" u="none" strike="noStrike" dirty="0" smtClean="0"/>
              <a:t> </a:t>
            </a:r>
            <a:r>
              <a:rPr lang="it-IT" b="0" i="0" u="none" strike="noStrike" baseline="0" dirty="0" smtClean="0"/>
              <a:t>bisogno di essere</a:t>
            </a:r>
            <a:r>
              <a:rPr lang="it-IT" b="0" i="0" u="none" strike="noStrike" dirty="0" smtClean="0"/>
              <a:t> </a:t>
            </a:r>
            <a:r>
              <a:rPr lang="it-IT" b="0" i="0" u="none" strike="noStrike" baseline="0" dirty="0" smtClean="0"/>
              <a:t>ricondotta alla concretezza</a:t>
            </a:r>
            <a:endParaRPr lang="it-IT" dirty="0" smtClean="0"/>
          </a:p>
          <a:p>
            <a:pPr lvl="0"/>
            <a:endParaRPr lang="it-IT" dirty="0" smtClean="0"/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it-IT" dirty="0" smtClean="0"/>
              <a:t>L’operatore </a:t>
            </a:r>
            <a:r>
              <a:rPr lang="it-IT" dirty="0"/>
              <a:t>nella relazione offre la </a:t>
            </a:r>
            <a:r>
              <a:rPr lang="it-IT" dirty="0" smtClean="0"/>
              <a:t>sua competenza </a:t>
            </a:r>
            <a:r>
              <a:rPr lang="it-IT" dirty="0"/>
              <a:t>al fine di arricchire </a:t>
            </a:r>
            <a:r>
              <a:rPr lang="it-IT" dirty="0" smtClean="0"/>
              <a:t>la narrazione </a:t>
            </a:r>
            <a:r>
              <a:rPr lang="it-IT" dirty="0"/>
              <a:t>del paziente di particolari </a:t>
            </a:r>
            <a:r>
              <a:rPr lang="it-IT" dirty="0" smtClean="0"/>
              <a:t>e dati </a:t>
            </a:r>
            <a:r>
              <a:rPr lang="it-IT" dirty="0"/>
              <a:t>necessari alla </a:t>
            </a:r>
            <a:r>
              <a:rPr lang="it-IT" dirty="0" smtClean="0"/>
              <a:t>comprensione dell’evento</a:t>
            </a:r>
          </a:p>
          <a:p>
            <a:pPr lvl="0"/>
            <a:endParaRPr lang="it-IT" dirty="0" smtClean="0"/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it-IT" dirty="0" smtClean="0"/>
              <a:t>La </a:t>
            </a:r>
            <a:r>
              <a:rPr lang="it-IT" dirty="0"/>
              <a:t>difficoltà dell’operatore è quella </a:t>
            </a:r>
            <a:r>
              <a:rPr lang="it-IT" dirty="0" smtClean="0"/>
              <a:t>di comprendere </a:t>
            </a:r>
            <a:r>
              <a:rPr lang="it-IT" dirty="0"/>
              <a:t>il linguaggio </a:t>
            </a:r>
            <a:r>
              <a:rPr lang="it-IT" dirty="0" smtClean="0"/>
              <a:t>della narrazione </a:t>
            </a:r>
            <a:r>
              <a:rPr lang="it-IT" dirty="0"/>
              <a:t>diversa in ogni </a:t>
            </a:r>
            <a:r>
              <a:rPr lang="it-IT" dirty="0" smtClean="0"/>
              <a:t>paziente come </a:t>
            </a:r>
            <a:r>
              <a:rPr lang="it-IT" dirty="0"/>
              <a:t>la storia che l’ha </a:t>
            </a:r>
            <a:r>
              <a:rPr lang="it-IT" dirty="0" smtClean="0"/>
              <a:t>prodotta </a:t>
            </a:r>
          </a:p>
          <a:p>
            <a:pPr lvl="0"/>
            <a:endParaRPr lang="it-IT" b="1" i="1" dirty="0" smtClean="0"/>
          </a:p>
          <a:p>
            <a:pPr lvl="0"/>
            <a:endParaRPr lang="it-IT" b="1" i="1" dirty="0" smtClean="0"/>
          </a:p>
          <a:p>
            <a:pPr lvl="0"/>
            <a:endParaRPr lang="it-IT" b="1" i="1" dirty="0"/>
          </a:p>
          <a:p>
            <a:pPr lvl="0"/>
            <a:r>
              <a:rPr lang="it-IT" i="1" dirty="0" smtClean="0"/>
              <a:t>Competenza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i="1" dirty="0"/>
              <a:t>= conoscenza tecnica per rintracciare i </a:t>
            </a:r>
            <a:r>
              <a:rPr lang="it-IT" i="1" dirty="0" smtClean="0"/>
              <a:t>segni del </a:t>
            </a:r>
            <a:r>
              <a:rPr lang="it-IT" i="1" dirty="0"/>
              <a:t>dolore e della </a:t>
            </a:r>
            <a:r>
              <a:rPr lang="it-IT" i="1" dirty="0" smtClean="0"/>
              <a:t>malattia = </a:t>
            </a:r>
            <a:r>
              <a:rPr lang="it-IT" i="1" dirty="0"/>
              <a:t>esperienza per prevedere l’evoluzione </a:t>
            </a:r>
            <a:r>
              <a:rPr lang="it-IT" i="1" dirty="0" smtClean="0"/>
              <a:t>e l’andamento/ricorrenza </a:t>
            </a:r>
            <a:r>
              <a:rPr lang="it-IT" i="1" dirty="0"/>
              <a:t>del </a:t>
            </a:r>
            <a:r>
              <a:rPr lang="it-IT" i="1" dirty="0" smtClean="0"/>
              <a:t>sintomo</a:t>
            </a:r>
            <a:endParaRPr lang="it-IT" dirty="0"/>
          </a:p>
          <a:p>
            <a:pPr lvl="0"/>
            <a:endParaRPr lang="it-IT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10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4860032" y="1573833"/>
            <a:ext cx="387017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b="0" i="0" u="none" strike="noStrike" baseline="0" dirty="0" smtClean="0"/>
              <a:t>Permettere al paziente di narrare il suo dolore</a:t>
            </a:r>
            <a:r>
              <a:rPr lang="it-IT" b="0" i="0" u="none" strike="noStrike" dirty="0" smtClean="0"/>
              <a:t> </a:t>
            </a:r>
            <a:r>
              <a:rPr lang="it-IT" b="0" i="0" u="none" strike="noStrike" baseline="0" dirty="0" smtClean="0"/>
              <a:t>come parte della sua malattia ma anche nella sua</a:t>
            </a:r>
            <a:r>
              <a:rPr lang="it-IT" b="0" i="0" u="none" strike="noStrike" dirty="0" smtClean="0"/>
              <a:t> </a:t>
            </a:r>
            <a:r>
              <a:rPr lang="it-IT" b="0" i="0" u="none" strike="noStrike" baseline="0" dirty="0" smtClean="0"/>
              <a:t>storia personale e le ricadute che tale sintomo ha</a:t>
            </a:r>
            <a:r>
              <a:rPr lang="it-IT" b="0" i="0" u="none" strike="noStrike" dirty="0" smtClean="0"/>
              <a:t> </a:t>
            </a:r>
            <a:r>
              <a:rPr lang="it-IT" b="0" i="0" u="none" strike="noStrike" baseline="0" dirty="0" smtClean="0"/>
              <a:t>nel contesto sociale</a:t>
            </a:r>
          </a:p>
          <a:p>
            <a:r>
              <a:rPr lang="it-IT" b="0" i="0" u="none" strike="noStrike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b="0" i="0" u="none" strike="noStrike" baseline="0" dirty="0" smtClean="0"/>
              <a:t>Permettere la nascita di una relazione paziente</a:t>
            </a:r>
            <a:r>
              <a:rPr lang="it-IT" b="0" i="0" u="none" strike="noStrike" dirty="0" smtClean="0"/>
              <a:t> </a:t>
            </a:r>
            <a:r>
              <a:rPr lang="it-IT" b="0" i="0" u="none" strike="noStrike" baseline="0" dirty="0" smtClean="0"/>
              <a:t>operatore e contesto familiare</a:t>
            </a:r>
          </a:p>
          <a:p>
            <a:endParaRPr lang="it-IT" b="0" i="0" u="none" strike="noStrike" baseline="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b="0" i="0" u="none" strike="noStrike" baseline="0" dirty="0" smtClean="0"/>
              <a:t>Cercare di capire le aspettative che il paziente ha</a:t>
            </a:r>
            <a:r>
              <a:rPr lang="it-IT" b="0" i="0" u="none" strike="noStrike" dirty="0" smtClean="0"/>
              <a:t> </a:t>
            </a:r>
            <a:r>
              <a:rPr lang="it-IT" b="0" i="0" u="none" strike="noStrike" baseline="0" dirty="0" smtClean="0"/>
              <a:t>nei nostri confronti.</a:t>
            </a:r>
          </a:p>
          <a:p>
            <a:endParaRPr lang="it-IT" b="0" i="0" u="none" strike="noStrike" baseline="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b="0" i="0" u="none" strike="noStrike" baseline="0" dirty="0" smtClean="0"/>
              <a:t>Ottenere collaborazione</a:t>
            </a:r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395536" y="1613534"/>
            <a:ext cx="374441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b="0" i="0" u="none" strike="noStrike" baseline="0" dirty="0" smtClean="0"/>
              <a:t>Cura del paziente oncologico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it-IT" b="0" i="0" u="none" strike="noStrike" baseline="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b="0" i="0" u="none" strike="noStrike" baseline="0" dirty="0" smtClean="0"/>
              <a:t>Stima della presenza di dolore nelle fasi terminali</a:t>
            </a:r>
            <a:r>
              <a:rPr lang="it-IT" b="0" i="0" u="none" strike="noStrike" dirty="0" smtClean="0"/>
              <a:t> </a:t>
            </a:r>
            <a:r>
              <a:rPr lang="it-IT" b="0" i="0" u="none" strike="noStrike" baseline="0" dirty="0" smtClean="0"/>
              <a:t>della patologia che</a:t>
            </a:r>
            <a:r>
              <a:rPr lang="it-IT" b="0" i="0" u="none" strike="noStrike" dirty="0" smtClean="0"/>
              <a:t> </a:t>
            </a:r>
            <a:r>
              <a:rPr lang="it-IT" b="0" i="0" u="none" strike="noStrike" baseline="0" dirty="0" smtClean="0"/>
              <a:t>raggiungono il 100%</a:t>
            </a:r>
          </a:p>
          <a:p>
            <a:r>
              <a:rPr lang="it-IT" b="0" i="0" u="none" strike="noStrike" baseline="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b="0" i="0" u="none" strike="noStrike" baseline="0" dirty="0" smtClean="0"/>
              <a:t>Stima della presenza di dolore nella fasi avanzate</a:t>
            </a:r>
            <a:r>
              <a:rPr lang="it-IT" b="0" i="0" u="none" strike="noStrike" dirty="0" smtClean="0"/>
              <a:t> </a:t>
            </a:r>
            <a:r>
              <a:rPr lang="it-IT" b="0" i="0" u="none" strike="noStrike" baseline="0" dirty="0" smtClean="0"/>
              <a:t>di malattia pari al 75%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it-IT" b="0" i="0" u="none" strike="noStrike" baseline="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b="0" i="0" u="none" strike="noStrike" baseline="0" dirty="0" smtClean="0"/>
              <a:t> Non sottostimare il dolore post chirurgico</a:t>
            </a:r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467544" y="334397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PERSONALIZZARE L’ASSISTENZA PER DARE IMPORTANZA ALL’INDIVIDUO</a:t>
            </a:r>
            <a:endParaRPr lang="it-IT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7488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683568" y="836712"/>
            <a:ext cx="7776864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b="1" i="0" u="none" strike="noStrike" baseline="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LA RILEVAZIONE</a:t>
            </a:r>
          </a:p>
          <a:p>
            <a:endParaRPr lang="it-IT" sz="3600" b="1" i="0" u="none" strike="noStrike" baseline="0" dirty="0" smtClean="0">
              <a:solidFill>
                <a:srgbClr val="000065"/>
              </a:solidFill>
              <a:latin typeface="+mj-lt"/>
            </a:endParaRPr>
          </a:p>
          <a:p>
            <a:r>
              <a:rPr lang="it-IT" i="1" u="none" strike="noStrike" baseline="0" dirty="0" smtClean="0">
                <a:latin typeface="+mj-lt"/>
              </a:rPr>
              <a:t>Il percorso dell’infermiere e del malato dentro il suo</a:t>
            </a:r>
          </a:p>
          <a:p>
            <a:r>
              <a:rPr lang="it-IT" i="1" u="none" strike="noStrike" baseline="0" dirty="0" smtClean="0">
                <a:latin typeface="+mj-lt"/>
              </a:rPr>
              <a:t>dolore, permette ad entrambi di capire il dolore e tradurlo in problemi:</a:t>
            </a:r>
            <a:endParaRPr lang="it-IT" sz="2800" i="1" dirty="0" smtClean="0">
              <a:latin typeface="+mj-lt"/>
            </a:endParaRPr>
          </a:p>
          <a:p>
            <a:pPr lvl="0"/>
            <a:endParaRPr lang="it-IT" sz="2800" b="1" i="1" dirty="0">
              <a:solidFill>
                <a:srgbClr val="000065"/>
              </a:solidFill>
              <a:latin typeface="+mj-lt"/>
            </a:endParaRPr>
          </a:p>
          <a:p>
            <a:pPr lvl="0"/>
            <a:r>
              <a:rPr lang="it-IT" sz="2800" b="1" i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DESCRIVIBILI</a:t>
            </a:r>
            <a:endParaRPr lang="it-IT" sz="2800" b="1" i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lvl="0"/>
            <a:r>
              <a:rPr lang="it-IT" sz="2800" b="1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MISURABILI</a:t>
            </a:r>
          </a:p>
          <a:p>
            <a:pPr lvl="0"/>
            <a:r>
              <a:rPr lang="it-IT" sz="2800" b="1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AFFRONTABILI</a:t>
            </a:r>
            <a:endParaRPr lang="it-IT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endParaRPr lang="it-IT" b="1" i="1" u="none" strike="noStrike" baseline="0" dirty="0" smtClean="0">
              <a:solidFill>
                <a:srgbClr val="000065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691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23528" y="476672"/>
            <a:ext cx="3456384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i="0" u="none" strike="noStrike" baseline="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DIARIO DEL DOLORE</a:t>
            </a:r>
          </a:p>
          <a:p>
            <a:endParaRPr lang="it-IT" b="0" i="1" u="none" strike="noStrike" baseline="0" dirty="0" smtClean="0"/>
          </a:p>
          <a:p>
            <a:endParaRPr lang="it-IT" i="1" dirty="0"/>
          </a:p>
          <a:p>
            <a:r>
              <a:rPr lang="it-IT" dirty="0" smtClean="0"/>
              <a:t>E’</a:t>
            </a:r>
            <a:r>
              <a:rPr lang="it-IT" b="0" u="none" strike="noStrike" baseline="0" dirty="0" smtClean="0"/>
              <a:t> l’esposizione personale scritta con</a:t>
            </a:r>
            <a:r>
              <a:rPr lang="it-IT" b="0" u="none" strike="noStrike" dirty="0" smtClean="0"/>
              <a:t> </a:t>
            </a:r>
            <a:r>
              <a:rPr lang="it-IT" b="0" u="none" strike="noStrike" baseline="0" dirty="0" smtClean="0"/>
              <a:t>annotazione del dolore in relazione ad</a:t>
            </a:r>
          </a:p>
          <a:p>
            <a:r>
              <a:rPr lang="it-IT" b="0" u="none" strike="noStrike" baseline="0" dirty="0" smtClean="0"/>
              <a:t>esperienze e comportamenti quotidiani</a:t>
            </a:r>
            <a:endParaRPr lang="it-IT" dirty="0"/>
          </a:p>
        </p:txBody>
      </p:sp>
      <p:pic>
        <p:nvPicPr>
          <p:cNvPr id="4" name="Picture 2" descr="D:\Users\Moschella\Documents\Wondershare PDF Converter Pro\Nuovo documento 3\Nuovo documento 3_page_05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07247"/>
            <a:ext cx="4999049" cy="6379619"/>
          </a:xfrm>
          <a:prstGeom prst="roundRect">
            <a:avLst>
              <a:gd name="adj" fmla="val 4715"/>
            </a:avLst>
          </a:pr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862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23528" y="593111"/>
            <a:ext cx="403244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i="0" u="none" strike="noStrike" baseline="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MAPPA DEL DOLORE</a:t>
            </a:r>
          </a:p>
          <a:p>
            <a:endParaRPr lang="it-IT" b="0" i="0" u="none" strike="noStrike" baseline="0" dirty="0" smtClean="0">
              <a:solidFill>
                <a:srgbClr val="000065"/>
              </a:solidFill>
              <a:latin typeface="Verdana"/>
            </a:endParaRPr>
          </a:p>
          <a:p>
            <a:endParaRPr lang="it-IT" dirty="0">
              <a:solidFill>
                <a:srgbClr val="000065"/>
              </a:solidFill>
              <a:latin typeface="Verdana"/>
            </a:endParaRPr>
          </a:p>
          <a:p>
            <a:r>
              <a:rPr lang="it-IT" b="0" i="0" u="none" strike="noStrike" baseline="0" dirty="0" smtClean="0"/>
              <a:t>Utilizzo di un disegno</a:t>
            </a:r>
            <a:r>
              <a:rPr lang="it-IT" b="0" i="0" u="none" strike="noStrike" dirty="0" smtClean="0"/>
              <a:t> </a:t>
            </a:r>
            <a:r>
              <a:rPr lang="it-IT" b="0" i="0" u="none" strike="noStrike" baseline="0" dirty="0" smtClean="0"/>
              <a:t>che rappresenta la figura</a:t>
            </a:r>
            <a:r>
              <a:rPr lang="it-IT" b="0" i="0" u="none" strike="noStrike" dirty="0" smtClean="0"/>
              <a:t> </a:t>
            </a:r>
            <a:r>
              <a:rPr lang="it-IT" b="0" i="0" u="none" strike="noStrike" baseline="0" dirty="0" smtClean="0"/>
              <a:t>umana sul quale sono riportate le sedi e</a:t>
            </a:r>
          </a:p>
          <a:p>
            <a:r>
              <a:rPr lang="it-IT" b="0" i="0" u="none" strike="noStrike" baseline="0" dirty="0" smtClean="0"/>
              <a:t>l’irradiazione del dolore avvertito</a:t>
            </a:r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084" y="1148548"/>
            <a:ext cx="4623302" cy="540060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089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99792" y="3068960"/>
            <a:ext cx="5987008" cy="1143000"/>
          </a:xfrm>
        </p:spPr>
        <p:txBody>
          <a:bodyPr>
            <a:normAutofit/>
          </a:bodyPr>
          <a:lstStyle/>
          <a:p>
            <a:pPr algn="r"/>
            <a:r>
              <a:rPr lang="it-IT" dirty="0" smtClean="0"/>
              <a:t>Grazie per l’attenzione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1660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le">
  <a:themeElements>
    <a:clrScheme name="Vial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Vial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Vial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378</TotalTime>
  <Words>1730</Words>
  <Application>Microsoft Office PowerPoint</Application>
  <PresentationFormat>Presentazione su schermo (4:3)</PresentationFormat>
  <Paragraphs>226</Paragraphs>
  <Slides>27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35" baseType="lpstr">
      <vt:lpstr>Arial</vt:lpstr>
      <vt:lpstr>Calibri</vt:lpstr>
      <vt:lpstr>Lucida Sans Unicode</vt:lpstr>
      <vt:lpstr>Verdana</vt:lpstr>
      <vt:lpstr>Wingdings</vt:lpstr>
      <vt:lpstr>Wingdings 2</vt:lpstr>
      <vt:lpstr>Wingdings 3</vt:lpstr>
      <vt:lpstr>Viale</vt:lpstr>
      <vt:lpstr>La malattia ‘‘Dolore’’ e il diritto alla cura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 per l’attenzione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Moschella</dc:creator>
  <cp:lastModifiedBy>Marilù</cp:lastModifiedBy>
  <cp:revision>37</cp:revision>
  <dcterms:created xsi:type="dcterms:W3CDTF">2014-09-14T15:14:41Z</dcterms:created>
  <dcterms:modified xsi:type="dcterms:W3CDTF">2014-09-17T17:08:10Z</dcterms:modified>
</cp:coreProperties>
</file>